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391" r:id="rId2"/>
    <p:sldId id="392" r:id="rId3"/>
    <p:sldId id="397" r:id="rId4"/>
    <p:sldId id="5946" r:id="rId5"/>
    <p:sldId id="395" r:id="rId6"/>
    <p:sldId id="396" r:id="rId7"/>
    <p:sldId id="266" r:id="rId8"/>
    <p:sldId id="5947" r:id="rId9"/>
    <p:sldId id="5948" r:id="rId10"/>
    <p:sldId id="406" r:id="rId11"/>
    <p:sldId id="5949" r:id="rId12"/>
    <p:sldId id="5951" r:id="rId13"/>
    <p:sldId id="405" r:id="rId14"/>
    <p:sldId id="5939" r:id="rId15"/>
    <p:sldId id="5944" r:id="rId16"/>
    <p:sldId id="5952" r:id="rId17"/>
    <p:sldId id="418" r:id="rId18"/>
    <p:sldId id="412" r:id="rId19"/>
    <p:sldId id="5937" r:id="rId20"/>
    <p:sldId id="417" r:id="rId21"/>
    <p:sldId id="403" r:id="rId22"/>
    <p:sldId id="420" r:id="rId23"/>
    <p:sldId id="404" r:id="rId24"/>
    <p:sldId id="5943" r:id="rId25"/>
    <p:sldId id="411" r:id="rId26"/>
    <p:sldId id="402" r:id="rId27"/>
    <p:sldId id="5953" r:id="rId28"/>
    <p:sldId id="393" r:id="rId29"/>
    <p:sldId id="5954" r:id="rId30"/>
    <p:sldId id="5955" r:id="rId31"/>
    <p:sldId id="5956" r:id="rId3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748F32-2252-5A64-AC91-96F9E94C4D37}" name="RLL Attorney" initials="l" userId="RLL Attorney" providerId="Non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114"/>
      </p:cViewPr>
      <p:guideLst/>
    </p:cSldViewPr>
  </p:slideViewPr>
  <p:notesTextViewPr>
    <p:cViewPr>
      <p:scale>
        <a:sx n="1" d="1"/>
        <a:sy n="1" d="1"/>
      </p:scale>
      <p:origin x="0" y="0"/>
    </p:cViewPr>
  </p:notesTextViewPr>
  <p:sorterViewPr>
    <p:cViewPr>
      <p:scale>
        <a:sx n="100" d="100"/>
        <a:sy n="100" d="100"/>
      </p:scale>
      <p:origin x="0" y="-1336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7DFAC99-EE22-4CBE-844E-3A15FEDB6799}" type="datetimeFigureOut">
              <a:rPr lang="en-US" smtClean="0"/>
              <a:t>6/26/2024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BAE4779-DD8F-4D88-8B21-C6C84ED6618F}" type="slidenum">
              <a:rPr lang="en-US" smtClean="0"/>
              <a:t>‹#›</a:t>
            </a:fld>
            <a:endParaRPr lang="en-US" dirty="0"/>
          </a:p>
        </p:txBody>
      </p:sp>
    </p:spTree>
    <p:extLst>
      <p:ext uri="{BB962C8B-B14F-4D97-AF65-F5344CB8AC3E}">
        <p14:creationId xmlns:p14="http://schemas.microsoft.com/office/powerpoint/2010/main" val="4020210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112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233091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1507515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B29CEC-6F27-471F-99DC-6A288311E728}" type="datetimeFigureOut">
              <a:rPr lang="en-US" smtClean="0"/>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26131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B29CEC-6F27-471F-99DC-6A288311E728}" type="datetimeFigureOut">
              <a:rPr lang="en-US" smtClean="0"/>
              <a:t>6/26/2024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786799D-8AD6-4D86-A793-AF08187117B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776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B29CEC-6F27-471F-99DC-6A288311E728}" type="datetimeFigureOut">
              <a:rPr lang="en-US" smtClean="0"/>
              <a:t>6/26/2024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2726675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B29CEC-6F27-471F-99DC-6A288311E728}" type="datetimeFigureOut">
              <a:rPr lang="en-US" smtClean="0"/>
              <a:t>6/26/2024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25422429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B29CEC-6F27-471F-99DC-6A288311E728}" type="datetimeFigureOut">
              <a:rPr lang="en-US" smtClean="0"/>
              <a:t>6/26/2024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714773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CB29CEC-6F27-471F-99DC-6A288311E728}" type="datetimeFigureOut">
              <a:rPr lang="en-US" smtClean="0"/>
              <a:t>6/26/2024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59391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CB29CEC-6F27-471F-99DC-6A288311E728}" type="datetimeFigureOut">
              <a:rPr lang="en-US" smtClean="0"/>
              <a:t>6/26/2024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786799D-8AD6-4D86-A793-AF08187117BC}" type="slidenum">
              <a:rPr lang="en-US" smtClean="0"/>
              <a:t>‹#›</a:t>
            </a:fld>
            <a:endParaRPr lang="en-US" dirty="0"/>
          </a:p>
        </p:txBody>
      </p:sp>
    </p:spTree>
    <p:extLst>
      <p:ext uri="{BB962C8B-B14F-4D97-AF65-F5344CB8AC3E}">
        <p14:creationId xmlns:p14="http://schemas.microsoft.com/office/powerpoint/2010/main" val="395589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B29CEC-6F27-471F-99DC-6A288311E728}" type="datetimeFigureOut">
              <a:rPr lang="en-US" smtClean="0"/>
              <a:t>6/26/2024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786799D-8AD6-4D86-A793-AF08187117BC}" type="slidenum">
              <a:rPr lang="en-US" smtClean="0"/>
              <a:t>‹#›</a:t>
            </a:fld>
            <a:endParaRPr lang="en-US" dirty="0"/>
          </a:p>
        </p:txBody>
      </p:sp>
    </p:spTree>
    <p:extLst>
      <p:ext uri="{BB962C8B-B14F-4D97-AF65-F5344CB8AC3E}">
        <p14:creationId xmlns:p14="http://schemas.microsoft.com/office/powerpoint/2010/main" val="32424841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CB29CEC-6F27-471F-99DC-6A288311E728}" type="datetimeFigureOut">
              <a:rPr lang="en-US" smtClean="0"/>
              <a:t>6/26/2024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786799D-8AD6-4D86-A793-AF08187117BC}"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08859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wade@law-rll.com" TargetMode="External"/><Relationship Id="rId2" Type="http://schemas.openxmlformats.org/officeDocument/2006/relationships/hyperlink" Target="mailto:tobrien-Heinzen@law-rll.com"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mailto:aleffler@law-rl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2.ed.gov/about/offices/list/ocr/docs/t9-final-rule-factsheet.pdf" TargetMode="External"/><Relationship Id="rId2" Type="http://schemas.openxmlformats.org/officeDocument/2006/relationships/hyperlink" Target="https://www2.ed.gov/about/offices/list/ocr/docs/t9-unofficial-final-rule-2024.pdf" TargetMode="External"/><Relationship Id="rId1" Type="http://schemas.openxmlformats.org/officeDocument/2006/relationships/slideLayout" Target="../slideLayouts/slideLayout2.xml"/><Relationship Id="rId5" Type="http://schemas.openxmlformats.org/officeDocument/2006/relationships/hyperlink" Target="https://www2.ed.gov/about/offices/list/ocr/docs/resource-nondiscrimination-policies.pdfhttps:/www2.ed.gov/about/offices/list/ocr/docs/resource-nondiscrimination-policies.pdf" TargetMode="External"/><Relationship Id="rId4" Type="http://schemas.openxmlformats.org/officeDocument/2006/relationships/hyperlink" Target="https://www2.ed.gov/about/offices/list/ocr/docs/t9-final-rule-summary.pd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4077" y="143138"/>
            <a:ext cx="10058400" cy="4053958"/>
          </a:xfrm>
        </p:spPr>
        <p:txBody>
          <a:bodyPr>
            <a:normAutofit fontScale="90000"/>
          </a:bodyPr>
          <a:lstStyle/>
          <a:p>
            <a:pPr algn="ctr"/>
            <a:br>
              <a:rPr lang="en-US" sz="6000" dirty="0"/>
            </a:br>
            <a:br>
              <a:rPr lang="en-US" sz="6000" dirty="0"/>
            </a:br>
            <a:br>
              <a:rPr lang="en-US" sz="6000" dirty="0"/>
            </a:br>
            <a:r>
              <a:rPr lang="en-US" sz="6700" b="1" dirty="0">
                <a:solidFill>
                  <a:srgbClr val="000000"/>
                </a:solidFill>
                <a:effectLst/>
                <a:latin typeface="+mn-lt"/>
                <a:ea typeface="Aptos" panose="020B0004020202020204" pitchFamily="34" charset="0"/>
              </a:rPr>
              <a:t>Title IX Training </a:t>
            </a:r>
            <a:br>
              <a:rPr lang="en-US" sz="6700" b="1" dirty="0">
                <a:solidFill>
                  <a:srgbClr val="000000"/>
                </a:solidFill>
                <a:effectLst/>
                <a:latin typeface="+mn-lt"/>
                <a:ea typeface="Aptos" panose="020B0004020202020204" pitchFamily="34" charset="0"/>
              </a:rPr>
            </a:br>
            <a:r>
              <a:rPr lang="en-US" sz="6700" b="1" dirty="0">
                <a:solidFill>
                  <a:srgbClr val="000000"/>
                </a:solidFill>
                <a:effectLst/>
                <a:latin typeface="+mn-lt"/>
                <a:ea typeface="Aptos" panose="020B0004020202020204" pitchFamily="34" charset="0"/>
              </a:rPr>
              <a:t>Overview and </a:t>
            </a:r>
            <a:r>
              <a:rPr lang="en-US" sz="6700" b="1">
                <a:solidFill>
                  <a:srgbClr val="000000"/>
                </a:solidFill>
                <a:effectLst/>
                <a:latin typeface="+mn-lt"/>
                <a:ea typeface="Aptos" panose="020B0004020202020204" pitchFamily="34" charset="0"/>
              </a:rPr>
              <a:t>Legal Update</a:t>
            </a:r>
            <a:br>
              <a:rPr lang="en-US" sz="6700" b="1">
                <a:solidFill>
                  <a:srgbClr val="000000"/>
                </a:solidFill>
                <a:effectLst/>
                <a:latin typeface="+mn-lt"/>
                <a:ea typeface="Aptos" panose="020B0004020202020204" pitchFamily="34" charset="0"/>
              </a:rPr>
            </a:br>
            <a:br>
              <a:rPr lang="en-US" sz="6700" b="1" dirty="0">
                <a:solidFill>
                  <a:srgbClr val="000000"/>
                </a:solidFill>
                <a:effectLst/>
                <a:latin typeface="+mn-lt"/>
                <a:ea typeface="Aptos" panose="020B0004020202020204" pitchFamily="34" charset="0"/>
              </a:rPr>
            </a:br>
            <a:r>
              <a:rPr lang="en-US" sz="4400" b="1" dirty="0">
                <a:solidFill>
                  <a:srgbClr val="000000"/>
                </a:solidFill>
                <a:effectLst/>
                <a:latin typeface="+mn-lt"/>
                <a:ea typeface="Aptos" panose="020B0004020202020204" pitchFamily="34" charset="0"/>
              </a:rPr>
              <a:t>June 27</a:t>
            </a:r>
            <a:r>
              <a:rPr lang="en-US" sz="4400" b="1">
                <a:solidFill>
                  <a:srgbClr val="000000"/>
                </a:solidFill>
                <a:effectLst/>
                <a:latin typeface="+mn-lt"/>
                <a:ea typeface="Aptos" panose="020B0004020202020204" pitchFamily="34" charset="0"/>
              </a:rPr>
              <a:t>, 2024</a:t>
            </a:r>
            <a:br>
              <a:rPr lang="en-US" sz="4400" b="1" dirty="0"/>
            </a:br>
            <a:endParaRPr lang="en-US" sz="4400" b="1" dirty="0"/>
          </a:p>
        </p:txBody>
      </p:sp>
      <p:sp>
        <p:nvSpPr>
          <p:cNvPr id="3" name="Subtitle 2"/>
          <p:cNvSpPr>
            <a:spLocks noGrp="1"/>
          </p:cNvSpPr>
          <p:nvPr>
            <p:ph type="subTitle" idx="1"/>
          </p:nvPr>
        </p:nvSpPr>
        <p:spPr>
          <a:xfrm>
            <a:off x="1100051" y="4293704"/>
            <a:ext cx="10058400" cy="1819059"/>
          </a:xfrm>
        </p:spPr>
        <p:txBody>
          <a:bodyPr>
            <a:normAutofit fontScale="62500" lnSpcReduction="20000"/>
          </a:bodyPr>
          <a:lstStyle/>
          <a:p>
            <a:pPr>
              <a:spcBef>
                <a:spcPts val="0"/>
              </a:spcBef>
              <a:spcAft>
                <a:spcPts val="0"/>
              </a:spcAft>
            </a:pPr>
            <a:endParaRPr lang="en-US" sz="2300" dirty="0"/>
          </a:p>
          <a:p>
            <a:pPr>
              <a:spcBef>
                <a:spcPts val="0"/>
              </a:spcBef>
              <a:spcAft>
                <a:spcPts val="0"/>
              </a:spcAft>
            </a:pPr>
            <a:r>
              <a:rPr lang="en-US" sz="2200" b="1" cap="none" dirty="0">
                <a:solidFill>
                  <a:schemeClr val="tx1"/>
                </a:solidFill>
                <a:latin typeface="+mn-lt"/>
              </a:rPr>
              <a:t>Renning Lewis &amp; Lacy Attorneys</a:t>
            </a:r>
          </a:p>
          <a:p>
            <a:pPr>
              <a:spcBef>
                <a:spcPts val="0"/>
              </a:spcBef>
              <a:spcAft>
                <a:spcPts val="0"/>
              </a:spcAft>
            </a:pPr>
            <a:endParaRPr lang="en-US" sz="2200" b="1" cap="none" dirty="0">
              <a:solidFill>
                <a:schemeClr val="tx1"/>
              </a:solidFill>
              <a:latin typeface="+mn-lt"/>
            </a:endParaRPr>
          </a:p>
          <a:p>
            <a:pPr>
              <a:spcBef>
                <a:spcPts val="0"/>
              </a:spcBef>
              <a:spcAft>
                <a:spcPts val="0"/>
              </a:spcAft>
            </a:pPr>
            <a:r>
              <a:rPr lang="en-US" sz="2200" b="1" cap="none" dirty="0">
                <a:solidFill>
                  <a:schemeClr val="tx1"/>
                </a:solidFill>
                <a:latin typeface="+mn-lt"/>
              </a:rPr>
              <a:t>Tess O’Brien-Heinzen (</a:t>
            </a:r>
            <a:r>
              <a:rPr lang="en-US" sz="2200" b="1" cap="none" dirty="0">
                <a:solidFill>
                  <a:schemeClr val="tx1"/>
                </a:solidFill>
                <a:latin typeface="+mn-lt"/>
                <a:hlinkClick r:id="rId2"/>
              </a:rPr>
              <a:t>tobrien-Heinzen@law-rll.com</a:t>
            </a:r>
            <a:r>
              <a:rPr lang="en-US" sz="2200" b="1" cap="none" dirty="0">
                <a:solidFill>
                  <a:schemeClr val="tx1"/>
                </a:solidFill>
                <a:latin typeface="+mn-lt"/>
              </a:rPr>
              <a:t>)</a:t>
            </a:r>
          </a:p>
          <a:p>
            <a:pPr>
              <a:spcBef>
                <a:spcPts val="0"/>
              </a:spcBef>
              <a:spcAft>
                <a:spcPts val="0"/>
              </a:spcAft>
            </a:pPr>
            <a:r>
              <a:rPr lang="en-US" sz="2200" b="1" cap="none" dirty="0">
                <a:solidFill>
                  <a:schemeClr val="tx1"/>
                </a:solidFill>
                <a:latin typeface="+mn-lt"/>
              </a:rPr>
              <a:t>Chad Wade (</a:t>
            </a:r>
            <a:r>
              <a:rPr lang="en-US" sz="2200" b="1" cap="none" dirty="0">
                <a:solidFill>
                  <a:schemeClr val="tx1"/>
                </a:solidFill>
                <a:latin typeface="+mn-lt"/>
                <a:hlinkClick r:id="rId3"/>
              </a:rPr>
              <a:t>cwade@law-rll.com</a:t>
            </a:r>
            <a:r>
              <a:rPr lang="en-US" sz="2200" b="1" cap="none" dirty="0">
                <a:solidFill>
                  <a:schemeClr val="tx1"/>
                </a:solidFill>
                <a:latin typeface="+mn-lt"/>
              </a:rPr>
              <a:t>)</a:t>
            </a:r>
          </a:p>
          <a:p>
            <a:pPr>
              <a:spcBef>
                <a:spcPts val="0"/>
              </a:spcBef>
              <a:spcAft>
                <a:spcPts val="0"/>
              </a:spcAft>
            </a:pPr>
            <a:r>
              <a:rPr lang="en-US" sz="2200" b="1" cap="none" dirty="0">
                <a:solidFill>
                  <a:schemeClr val="tx1"/>
                </a:solidFill>
                <a:latin typeface="+mn-lt"/>
              </a:rPr>
              <a:t>Alana Leffler (</a:t>
            </a:r>
            <a:r>
              <a:rPr lang="en-US" sz="2200" b="1" cap="none" dirty="0">
                <a:solidFill>
                  <a:schemeClr val="tx1"/>
                </a:solidFill>
                <a:latin typeface="+mn-lt"/>
                <a:hlinkClick r:id="rId4"/>
              </a:rPr>
              <a:t>aleffler@law-rll.com</a:t>
            </a:r>
            <a:r>
              <a:rPr lang="en-US" sz="2200" b="1" cap="none" dirty="0">
                <a:solidFill>
                  <a:schemeClr val="tx1"/>
                </a:solidFill>
                <a:latin typeface="+mn-lt"/>
              </a:rPr>
              <a:t>)</a:t>
            </a:r>
          </a:p>
          <a:p>
            <a:pPr>
              <a:spcBef>
                <a:spcPts val="0"/>
              </a:spcBef>
              <a:spcAft>
                <a:spcPts val="0"/>
              </a:spcAft>
            </a:pPr>
            <a:endParaRPr lang="en-US" sz="2200" b="1" cap="none" dirty="0">
              <a:solidFill>
                <a:schemeClr val="tx1"/>
              </a:solidFill>
              <a:latin typeface="+mn-lt"/>
            </a:endParaRPr>
          </a:p>
          <a:p>
            <a:pPr>
              <a:spcBef>
                <a:spcPts val="0"/>
              </a:spcBef>
              <a:spcAft>
                <a:spcPts val="0"/>
              </a:spcAft>
            </a:pPr>
            <a:r>
              <a:rPr lang="en-US" sz="2200" b="1" cap="none" dirty="0">
                <a:solidFill>
                  <a:schemeClr val="tx1"/>
                </a:solidFill>
                <a:latin typeface="+mn-lt"/>
              </a:rPr>
              <a:t>In Partnership with NEOLA’s Scott Brown </a:t>
            </a:r>
            <a:br>
              <a:rPr lang="en-US" sz="2300" cap="none" dirty="0"/>
            </a:br>
            <a:endParaRPr lang="en-US" sz="2300" cap="none" dirty="0"/>
          </a:p>
          <a:p>
            <a:pPr algn="ctr">
              <a:spcBef>
                <a:spcPts val="0"/>
              </a:spcBef>
              <a:spcAft>
                <a:spcPts val="0"/>
              </a:spcAft>
            </a:pPr>
            <a:endParaRPr lang="en-US" sz="1400" i="1" cap="none" dirty="0">
              <a:latin typeface="Times New Roman" panose="02020603050405020304" pitchFamily="18" charset="0"/>
              <a:ea typeface="Times New Roman" panose="02020603050405020304" pitchFamily="18" charset="0"/>
            </a:endParaRPr>
          </a:p>
          <a:p>
            <a:pPr algn="ctr">
              <a:lnSpc>
                <a:spcPct val="107000"/>
              </a:lnSpc>
              <a:spcBef>
                <a:spcPts val="0"/>
              </a:spcBef>
              <a:spcAft>
                <a:spcPts val="0"/>
              </a:spcAft>
            </a:pPr>
            <a:r>
              <a:rPr lang="en-US" sz="900" b="1" dirty="0">
                <a:solidFill>
                  <a:schemeClr val="tx1">
                    <a:lumMod val="65000"/>
                    <a:lumOff val="35000"/>
                  </a:schemeClr>
                </a:solidFill>
                <a:latin typeface="Times New Roman" panose="02020603050405020304" pitchFamily="18" charset="0"/>
                <a:ea typeface="Times New Roman" panose="02020603050405020304" pitchFamily="18" charset="0"/>
              </a:rPr>
              <a:t>Copyright © Renning, Lewis &amp; Lacy, s.c. 2024</a:t>
            </a:r>
            <a:endParaRPr lang="en-US" sz="900" dirty="0">
              <a:solidFill>
                <a:schemeClr val="tx1">
                  <a:lumMod val="65000"/>
                  <a:lumOff val="35000"/>
                </a:schemeClr>
              </a:solidFill>
              <a:latin typeface="Times New Roman" panose="02020603050405020304" pitchFamily="18" charset="0"/>
              <a:ea typeface="Times New Roman" panose="02020603050405020304" pitchFamily="18" charset="0"/>
            </a:endParaRPr>
          </a:p>
          <a:p>
            <a:pPr algn="ctr">
              <a:spcBef>
                <a:spcPts val="0"/>
              </a:spcBef>
              <a:spcAft>
                <a:spcPts val="0"/>
              </a:spcAft>
            </a:pPr>
            <a:r>
              <a:rPr lang="en-US" sz="900" b="1" dirty="0">
                <a:solidFill>
                  <a:schemeClr val="tx1">
                    <a:lumMod val="65000"/>
                    <a:lumOff val="35000"/>
                  </a:schemeClr>
                </a:solidFill>
                <a:latin typeface="Times New Roman" panose="02020603050405020304" pitchFamily="18" charset="0"/>
                <a:ea typeface="Times New Roman" panose="02020603050405020304" pitchFamily="18" charset="0"/>
              </a:rPr>
              <a:t>All rights reserved</a:t>
            </a:r>
            <a:r>
              <a:rPr lang="en-US" sz="1400" b="1" dirty="0">
                <a:solidFill>
                  <a:schemeClr val="tx1">
                    <a:lumMod val="65000"/>
                    <a:lumOff val="35000"/>
                  </a:schemeClr>
                </a:solidFill>
                <a:latin typeface="Times New Roman" panose="02020603050405020304" pitchFamily="18" charset="0"/>
                <a:ea typeface="Times New Roman" panose="02020603050405020304" pitchFamily="18" charset="0"/>
              </a:rPr>
              <a:t>.</a:t>
            </a:r>
          </a:p>
          <a:p>
            <a:pPr algn="ctr">
              <a:spcBef>
                <a:spcPts val="0"/>
              </a:spcBef>
              <a:spcAft>
                <a:spcPts val="0"/>
              </a:spcAft>
            </a:pPr>
            <a:endParaRPr lang="en-US" sz="1400" i="1" cap="none" dirty="0">
              <a:latin typeface="Times New Roman" panose="02020603050405020304" pitchFamily="18" charset="0"/>
              <a:ea typeface="Times New Roman" panose="02020603050405020304" pitchFamily="18" charset="0"/>
            </a:endParaRPr>
          </a:p>
          <a:p>
            <a:pPr>
              <a:spcBef>
                <a:spcPts val="0"/>
              </a:spcBef>
              <a:spcAft>
                <a:spcPts val="0"/>
              </a:spcAft>
            </a:pPr>
            <a:endParaRPr lang="en-US" sz="2300" dirty="0"/>
          </a:p>
          <a:p>
            <a:endParaRPr lang="en-US" dirty="0"/>
          </a:p>
          <a:p>
            <a:endParaRPr lang="en-US" dirty="0"/>
          </a:p>
        </p:txBody>
      </p:sp>
      <p:pic>
        <p:nvPicPr>
          <p:cNvPr id="6" name="Picture 5">
            <a:extLst>
              <a:ext uri="{FF2B5EF4-FFF2-40B4-BE49-F238E27FC236}">
                <a16:creationId xmlns:a16="http://schemas.microsoft.com/office/drawing/2014/main" id="{4292E9DC-79AC-4DF8-948B-1B00D8AEFAC4}"/>
              </a:ext>
            </a:extLst>
          </p:cNvPr>
          <p:cNvPicPr>
            <a:picLocks noChangeAspect="1"/>
          </p:cNvPicPr>
          <p:nvPr/>
        </p:nvPicPr>
        <p:blipFill>
          <a:blip r:embed="rId5"/>
          <a:stretch>
            <a:fillRect/>
          </a:stretch>
        </p:blipFill>
        <p:spPr>
          <a:xfrm>
            <a:off x="9177663" y="4455621"/>
            <a:ext cx="1914286" cy="1657143"/>
          </a:xfrm>
          <a:prstGeom prst="rect">
            <a:avLst/>
          </a:prstGeom>
        </p:spPr>
      </p:pic>
    </p:spTree>
    <p:extLst>
      <p:ext uri="{BB962C8B-B14F-4D97-AF65-F5344CB8AC3E}">
        <p14:creationId xmlns:p14="http://schemas.microsoft.com/office/powerpoint/2010/main" val="2012435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811B4-F86B-E484-1545-985AFE07641C}"/>
              </a:ext>
            </a:extLst>
          </p:cNvPr>
          <p:cNvSpPr>
            <a:spLocks noGrp="1"/>
          </p:cNvSpPr>
          <p:nvPr>
            <p:ph type="title"/>
          </p:nvPr>
        </p:nvSpPr>
        <p:spPr/>
        <p:txBody>
          <a:bodyPr/>
          <a:lstStyle/>
          <a:p>
            <a:pPr algn="ctr"/>
            <a:r>
              <a:rPr lang="en-US" b="1" dirty="0">
                <a:latin typeface="+mn-lt"/>
              </a:rPr>
              <a:t>2024 Title IX Regulations</a:t>
            </a:r>
            <a:br>
              <a:rPr lang="en-US" b="1" dirty="0">
                <a:latin typeface="+mn-lt"/>
              </a:rPr>
            </a:br>
            <a:r>
              <a:rPr lang="en-US" b="1" dirty="0">
                <a:latin typeface="+mn-lt"/>
              </a:rPr>
              <a:t>Sex Discrimination</a:t>
            </a:r>
          </a:p>
        </p:txBody>
      </p:sp>
      <p:sp>
        <p:nvSpPr>
          <p:cNvPr id="3" name="Content Placeholder 2">
            <a:extLst>
              <a:ext uri="{FF2B5EF4-FFF2-40B4-BE49-F238E27FC236}">
                <a16:creationId xmlns:a16="http://schemas.microsoft.com/office/drawing/2014/main" id="{755A863A-71D6-E187-F52D-7BAC62F58505}"/>
              </a:ext>
            </a:extLst>
          </p:cNvPr>
          <p:cNvSpPr>
            <a:spLocks noGrp="1"/>
          </p:cNvSpPr>
          <p:nvPr>
            <p:ph idx="1"/>
          </p:nvPr>
        </p:nvSpPr>
        <p:spPr/>
        <p:txBody>
          <a:bodyPr>
            <a:normAutofit/>
          </a:bodyPr>
          <a:lstStyle/>
          <a:p>
            <a:pPr marL="228600" indent="-228600">
              <a:spcAft>
                <a:spcPts val="1200"/>
              </a:spcAft>
              <a:buFont typeface="Wingdings" panose="05000000000000000000" pitchFamily="2" charset="2"/>
              <a:buChar char="§"/>
            </a:pPr>
            <a:r>
              <a:rPr lang="en-US" sz="2800" u="sng" dirty="0"/>
              <a:t>Different Treatment or Separation on the Basis of Sex</a:t>
            </a:r>
            <a:r>
              <a:rPr lang="en-US" sz="2800" dirty="0"/>
              <a:t>. </a:t>
            </a:r>
          </a:p>
          <a:p>
            <a:pPr marL="521208" lvl="1" indent="-228600">
              <a:spcAft>
                <a:spcPts val="1200"/>
              </a:spcAft>
              <a:buFont typeface="Wingdings" panose="05000000000000000000" pitchFamily="2" charset="2"/>
              <a:buChar char="§"/>
            </a:pPr>
            <a:r>
              <a:rPr lang="en-US" sz="2600" dirty="0"/>
              <a:t>Districts may not treat individuals differently or separate them on the basis of sex in a manner that subjects the person “to more than de minimis harm.” </a:t>
            </a:r>
          </a:p>
          <a:p>
            <a:pPr marL="521208" lvl="1" indent="-228600">
              <a:spcAft>
                <a:spcPts val="1200"/>
              </a:spcAft>
              <a:buFont typeface="Wingdings" panose="05000000000000000000" pitchFamily="2" charset="2"/>
              <a:buChar char="§"/>
            </a:pPr>
            <a:r>
              <a:rPr lang="en-US" sz="2600" dirty="0"/>
              <a:t>“Adopting a policy or engaging in a practice that prevents a person from participating in an education program or activity consistent with the person’s gender identity subjects a person to more than de minimis harm on the basis of sex.”</a:t>
            </a:r>
          </a:p>
        </p:txBody>
      </p:sp>
    </p:spTree>
    <p:extLst>
      <p:ext uri="{BB962C8B-B14F-4D97-AF65-F5344CB8AC3E}">
        <p14:creationId xmlns:p14="http://schemas.microsoft.com/office/powerpoint/2010/main" val="3447835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E93C3-3D08-8D45-F2DE-4E9F5444382D}"/>
              </a:ext>
            </a:extLst>
          </p:cNvPr>
          <p:cNvSpPr>
            <a:spLocks noGrp="1"/>
          </p:cNvSpPr>
          <p:nvPr>
            <p:ph type="title"/>
          </p:nvPr>
        </p:nvSpPr>
        <p:spPr/>
        <p:txBody>
          <a:bodyPr>
            <a:normAutofit/>
          </a:bodyPr>
          <a:lstStyle/>
          <a:p>
            <a:pPr algn="ctr"/>
            <a:r>
              <a:rPr lang="en-US" b="1" dirty="0">
                <a:latin typeface="+mn-lt"/>
              </a:rPr>
              <a:t>2024 Title IX Regulations – Sex Discrimination</a:t>
            </a:r>
          </a:p>
        </p:txBody>
      </p:sp>
      <p:sp>
        <p:nvSpPr>
          <p:cNvPr id="3" name="Content Placeholder 2">
            <a:extLst>
              <a:ext uri="{FF2B5EF4-FFF2-40B4-BE49-F238E27FC236}">
                <a16:creationId xmlns:a16="http://schemas.microsoft.com/office/drawing/2014/main" id="{899DCAD9-4EE4-9CD0-F7E0-F003544AFE27}"/>
              </a:ext>
            </a:extLst>
          </p:cNvPr>
          <p:cNvSpPr>
            <a:spLocks noGrp="1"/>
          </p:cNvSpPr>
          <p:nvPr>
            <p:ph idx="1"/>
          </p:nvPr>
        </p:nvSpPr>
        <p:spPr/>
        <p:txBody>
          <a:bodyPr/>
          <a:lstStyle/>
          <a:p>
            <a:pPr marL="228600" indent="-228600">
              <a:buFont typeface="Wingdings" panose="05000000000000000000" pitchFamily="2" charset="2"/>
              <a:buChar char="§"/>
            </a:pPr>
            <a:r>
              <a:rPr lang="en-US" sz="2800" dirty="0"/>
              <a:t>Regulations apply to all forms of sex discrimination (not just sexual harassment) including athletics, hiring, etc.</a:t>
            </a:r>
          </a:p>
          <a:p>
            <a:pPr marL="228600" indent="-228600">
              <a:buFont typeface="Wingdings" panose="05000000000000000000" pitchFamily="2" charset="2"/>
              <a:buChar char="§"/>
            </a:pPr>
            <a:r>
              <a:rPr lang="en-US" sz="2800" dirty="0"/>
              <a:t>Discrimination on the basis of:</a:t>
            </a:r>
          </a:p>
          <a:p>
            <a:pPr marL="521208" lvl="1" indent="-228600">
              <a:buFont typeface="Wingdings" panose="05000000000000000000" pitchFamily="2" charset="2"/>
              <a:buChar char="§"/>
            </a:pPr>
            <a:r>
              <a:rPr lang="en-US" sz="2400" dirty="0"/>
              <a:t>Sex stereotypes</a:t>
            </a:r>
          </a:p>
          <a:p>
            <a:pPr marL="521208" lvl="1" indent="-228600">
              <a:buFont typeface="Wingdings" panose="05000000000000000000" pitchFamily="2" charset="2"/>
              <a:buChar char="§"/>
            </a:pPr>
            <a:r>
              <a:rPr lang="en-US" sz="2400" dirty="0"/>
              <a:t>Sex characteristics</a:t>
            </a:r>
          </a:p>
          <a:p>
            <a:pPr marL="521208" lvl="1" indent="-228600">
              <a:buFont typeface="Wingdings" panose="05000000000000000000" pitchFamily="2" charset="2"/>
              <a:buChar char="§"/>
            </a:pPr>
            <a:r>
              <a:rPr lang="en-US" sz="2400" dirty="0"/>
              <a:t>Pregnancy or related conditions</a:t>
            </a:r>
          </a:p>
          <a:p>
            <a:pPr marL="521208" lvl="1" indent="-228600">
              <a:buFont typeface="Wingdings" panose="05000000000000000000" pitchFamily="2" charset="2"/>
              <a:buChar char="§"/>
            </a:pPr>
            <a:r>
              <a:rPr lang="en-US" sz="2400" dirty="0"/>
              <a:t>Sexual orientation</a:t>
            </a:r>
          </a:p>
          <a:p>
            <a:pPr marL="521208" lvl="1" indent="-228600">
              <a:buFont typeface="Wingdings" panose="05000000000000000000" pitchFamily="2" charset="2"/>
              <a:buChar char="§"/>
            </a:pPr>
            <a:r>
              <a:rPr lang="en-US" sz="2400" dirty="0"/>
              <a:t>Gender identity</a:t>
            </a:r>
          </a:p>
          <a:p>
            <a:pPr marL="228600" indent="-228600">
              <a:buFont typeface="Wingdings" panose="05000000000000000000" pitchFamily="2" charset="2"/>
              <a:buChar char="§"/>
            </a:pPr>
            <a:endParaRPr lang="en-US"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541428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01EDF-693B-381B-4B28-B959A4784EC6}"/>
              </a:ext>
            </a:extLst>
          </p:cNvPr>
          <p:cNvSpPr>
            <a:spLocks noGrp="1"/>
          </p:cNvSpPr>
          <p:nvPr>
            <p:ph type="title"/>
          </p:nvPr>
        </p:nvSpPr>
        <p:spPr/>
        <p:txBody>
          <a:bodyPr>
            <a:normAutofit/>
          </a:bodyPr>
          <a:lstStyle/>
          <a:p>
            <a:pPr algn="ctr"/>
            <a:r>
              <a:rPr lang="en-US" sz="4400" dirty="0">
                <a:latin typeface="+mn-lt"/>
              </a:rPr>
              <a:t> </a:t>
            </a:r>
            <a:r>
              <a:rPr lang="en-US" sz="4400" b="1" dirty="0">
                <a:latin typeface="+mn-lt"/>
              </a:rPr>
              <a:t>2024 Title IX Regulations </a:t>
            </a:r>
            <a:br>
              <a:rPr lang="en-US" sz="4400" b="1" dirty="0">
                <a:latin typeface="+mn-lt"/>
              </a:rPr>
            </a:br>
            <a:r>
              <a:rPr lang="en-US" sz="4400" b="1" dirty="0">
                <a:latin typeface="+mn-lt"/>
              </a:rPr>
              <a:t>Sex-Based Harassment</a:t>
            </a:r>
          </a:p>
        </p:txBody>
      </p:sp>
      <p:sp>
        <p:nvSpPr>
          <p:cNvPr id="3" name="Content Placeholder 2">
            <a:extLst>
              <a:ext uri="{FF2B5EF4-FFF2-40B4-BE49-F238E27FC236}">
                <a16:creationId xmlns:a16="http://schemas.microsoft.com/office/drawing/2014/main" id="{1184A959-822A-7053-2190-22410D7FBF59}"/>
              </a:ext>
            </a:extLst>
          </p:cNvPr>
          <p:cNvSpPr>
            <a:spLocks noGrp="1"/>
          </p:cNvSpPr>
          <p:nvPr>
            <p:ph idx="1"/>
          </p:nvPr>
        </p:nvSpPr>
        <p:spPr/>
        <p:txBody>
          <a:bodyPr>
            <a:normAutofit/>
          </a:bodyPr>
          <a:lstStyle/>
          <a:p>
            <a:pPr marL="228600" indent="-228600">
              <a:buFont typeface="Wingdings" panose="05000000000000000000" pitchFamily="2" charset="2"/>
              <a:buChar char="§"/>
            </a:pPr>
            <a:r>
              <a:rPr lang="en-US" sz="2400" i="0" u="sng" dirty="0">
                <a:solidFill>
                  <a:srgbClr val="303030"/>
                </a:solidFill>
                <a:effectLst/>
                <a:highlight>
                  <a:srgbClr val="FFFFFF"/>
                </a:highlight>
              </a:rPr>
              <a:t>Quid pro quo harassment</a:t>
            </a:r>
            <a:r>
              <a:rPr lang="en-US" sz="2400" i="0" dirty="0">
                <a:solidFill>
                  <a:srgbClr val="303030"/>
                </a:solidFill>
                <a:effectLst/>
                <a:highlight>
                  <a:srgbClr val="FFFFFF"/>
                </a:highlight>
              </a:rPr>
              <a:t>:  employee or agent </a:t>
            </a:r>
            <a:r>
              <a:rPr lang="en-US" sz="2400" dirty="0">
                <a:solidFill>
                  <a:srgbClr val="303030"/>
                </a:solidFill>
                <a:highlight>
                  <a:srgbClr val="FFFFFF"/>
                </a:highlight>
              </a:rPr>
              <a:t>c</a:t>
            </a:r>
            <a:r>
              <a:rPr lang="en-US" sz="2400" i="0" dirty="0">
                <a:solidFill>
                  <a:srgbClr val="303030"/>
                </a:solidFill>
                <a:effectLst/>
                <a:highlight>
                  <a:srgbClr val="FFFFFF"/>
                </a:highlight>
              </a:rPr>
              <a:t>onditioning provision of aid, benefit or service </a:t>
            </a:r>
            <a:r>
              <a:rPr lang="en-US" sz="2400" b="0" i="0" dirty="0">
                <a:solidFill>
                  <a:srgbClr val="303030"/>
                </a:solidFill>
                <a:effectLst/>
                <a:highlight>
                  <a:srgbClr val="FFFFFF"/>
                </a:highlight>
              </a:rPr>
              <a:t>(same as 2020 regulations)</a:t>
            </a:r>
          </a:p>
          <a:p>
            <a:pPr marL="228600" indent="-228600">
              <a:buFont typeface="Wingdings" panose="05000000000000000000" pitchFamily="2" charset="2"/>
              <a:buChar char="§"/>
            </a:pPr>
            <a:r>
              <a:rPr lang="en-US" sz="2400" u="sng" dirty="0">
                <a:solidFill>
                  <a:srgbClr val="303030"/>
                </a:solidFill>
                <a:highlight>
                  <a:srgbClr val="FFFFFF"/>
                </a:highlight>
              </a:rPr>
              <a:t>Four types of conduct</a:t>
            </a:r>
            <a:r>
              <a:rPr lang="en-US" sz="2400" dirty="0">
                <a:solidFill>
                  <a:srgbClr val="303030"/>
                </a:solidFill>
                <a:highlight>
                  <a:srgbClr val="FFFFFF"/>
                </a:highlight>
              </a:rPr>
              <a:t>:</a:t>
            </a:r>
            <a:r>
              <a:rPr lang="en-US" sz="2400" i="0" dirty="0">
                <a:solidFill>
                  <a:srgbClr val="303030"/>
                </a:solidFill>
                <a:effectLst/>
                <a:highlight>
                  <a:srgbClr val="FFFFFF"/>
                </a:highlight>
              </a:rPr>
              <a:t> </a:t>
            </a:r>
            <a:r>
              <a:rPr lang="en-US" sz="2400" b="0" i="0" dirty="0">
                <a:solidFill>
                  <a:srgbClr val="303030"/>
                </a:solidFill>
                <a:effectLst/>
                <a:highlight>
                  <a:srgbClr val="FFFFFF"/>
                </a:highlight>
              </a:rPr>
              <a:t>sexual assault, dating violence, domestic violence and stalking (same as 2020 regulations)</a:t>
            </a:r>
          </a:p>
          <a:p>
            <a:pPr marL="228600" indent="-228600">
              <a:buFont typeface="Wingdings" panose="05000000000000000000" pitchFamily="2" charset="2"/>
              <a:buChar char="§"/>
            </a:pPr>
            <a:r>
              <a:rPr lang="en-US" sz="2400" u="sng" dirty="0">
                <a:solidFill>
                  <a:srgbClr val="303030"/>
                </a:solidFill>
                <a:highlight>
                  <a:srgbClr val="FFFFFF"/>
                </a:highlight>
              </a:rPr>
              <a:t>Hostile Environment</a:t>
            </a:r>
            <a:r>
              <a:rPr lang="en-US" sz="2400" dirty="0">
                <a:solidFill>
                  <a:srgbClr val="303030"/>
                </a:solidFill>
                <a:highlight>
                  <a:srgbClr val="FFFFFF"/>
                </a:highlight>
              </a:rPr>
              <a:t>:  </a:t>
            </a:r>
            <a:r>
              <a:rPr lang="en-US" sz="2400" dirty="0"/>
              <a:t>Unwelcome sex-based conduct that, based on the totality of the circumstances, </a:t>
            </a:r>
          </a:p>
          <a:p>
            <a:pPr marL="521208" lvl="1" indent="-228600">
              <a:buFont typeface="Wingdings" panose="05000000000000000000" pitchFamily="2" charset="2"/>
              <a:buChar char="§"/>
            </a:pPr>
            <a:r>
              <a:rPr lang="en-US" sz="2000" dirty="0"/>
              <a:t>Is subjectively and objectively offensive and is so severe </a:t>
            </a:r>
            <a:r>
              <a:rPr lang="en-US" sz="2000" u="sng" dirty="0"/>
              <a:t>or</a:t>
            </a:r>
            <a:r>
              <a:rPr lang="en-US" sz="2000" dirty="0"/>
              <a:t> pervasive that, </a:t>
            </a:r>
          </a:p>
          <a:p>
            <a:pPr marL="521208" lvl="1" indent="-228600">
              <a:buFont typeface="Wingdings" panose="05000000000000000000" pitchFamily="2" charset="2"/>
              <a:buChar char="§"/>
            </a:pPr>
            <a:r>
              <a:rPr lang="en-US" sz="2000" dirty="0"/>
              <a:t>It limits or denies a person’s ability to participate in or benefit from the recipient’s education program or activity. </a:t>
            </a:r>
          </a:p>
          <a:p>
            <a:pPr marL="521208" lvl="1" indent="-228600">
              <a:buFont typeface="Wingdings" panose="05000000000000000000" pitchFamily="2" charset="2"/>
              <a:buChar char="§"/>
            </a:pPr>
            <a:endParaRPr lang="en-US" sz="2600" u="sng" dirty="0"/>
          </a:p>
        </p:txBody>
      </p:sp>
    </p:spTree>
    <p:extLst>
      <p:ext uri="{BB962C8B-B14F-4D97-AF65-F5344CB8AC3E}">
        <p14:creationId xmlns:p14="http://schemas.microsoft.com/office/powerpoint/2010/main" val="1474114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6389B-5073-2108-0406-90352A86BDF6}"/>
              </a:ext>
            </a:extLst>
          </p:cNvPr>
          <p:cNvSpPr>
            <a:spLocks noGrp="1"/>
          </p:cNvSpPr>
          <p:nvPr>
            <p:ph type="title"/>
          </p:nvPr>
        </p:nvSpPr>
        <p:spPr/>
        <p:txBody>
          <a:bodyPr/>
          <a:lstStyle/>
          <a:p>
            <a:pPr algn="ctr"/>
            <a:r>
              <a:rPr lang="en-US" b="1" dirty="0">
                <a:latin typeface="+mn-lt"/>
              </a:rPr>
              <a:t>2024 Title IX Regulations</a:t>
            </a:r>
            <a:br>
              <a:rPr lang="en-US" b="1" dirty="0">
                <a:latin typeface="+mn-lt"/>
              </a:rPr>
            </a:br>
            <a:r>
              <a:rPr lang="en-US" b="1" dirty="0">
                <a:latin typeface="+mn-lt"/>
              </a:rPr>
              <a:t>Scope of Conduct/Complainants</a:t>
            </a:r>
          </a:p>
        </p:txBody>
      </p:sp>
      <p:sp>
        <p:nvSpPr>
          <p:cNvPr id="3" name="Content Placeholder 2">
            <a:extLst>
              <a:ext uri="{FF2B5EF4-FFF2-40B4-BE49-F238E27FC236}">
                <a16:creationId xmlns:a16="http://schemas.microsoft.com/office/drawing/2014/main" id="{9EDD8878-6282-E074-B03E-97DCF3F9CFDA}"/>
              </a:ext>
            </a:extLst>
          </p:cNvPr>
          <p:cNvSpPr>
            <a:spLocks noGrp="1"/>
          </p:cNvSpPr>
          <p:nvPr>
            <p:ph idx="1"/>
          </p:nvPr>
        </p:nvSpPr>
        <p:spPr/>
        <p:txBody>
          <a:bodyPr>
            <a:normAutofit/>
          </a:bodyPr>
          <a:lstStyle/>
          <a:p>
            <a:pPr marL="228600" indent="-228600">
              <a:buFont typeface="Wingdings" panose="05000000000000000000" pitchFamily="2" charset="2"/>
              <a:buChar char="§"/>
            </a:pPr>
            <a:r>
              <a:rPr lang="en-US" sz="2800" dirty="0"/>
              <a:t>Districts have an obligation to address sex-based hostile environment harassment even when some conduct alleged to be contributing to the hostile environment occurred outside the District’s education program or activity or outside the US.</a:t>
            </a:r>
          </a:p>
          <a:p>
            <a:pPr marL="228600" indent="-228600">
              <a:buFont typeface="Wingdings" panose="05000000000000000000" pitchFamily="2" charset="2"/>
              <a:buChar char="§"/>
            </a:pPr>
            <a:r>
              <a:rPr lang="en-US" sz="2800" dirty="0"/>
              <a:t>Former students and employees as well as others attempting to participate in a district’s program or activities at the time of the conduct may bring a complaint.</a:t>
            </a:r>
          </a:p>
        </p:txBody>
      </p:sp>
    </p:spTree>
    <p:extLst>
      <p:ext uri="{BB962C8B-B14F-4D97-AF65-F5344CB8AC3E}">
        <p14:creationId xmlns:p14="http://schemas.microsoft.com/office/powerpoint/2010/main" val="2650194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BAA4C-7E2D-7C0E-E79F-7195CB5EF716}"/>
              </a:ext>
            </a:extLst>
          </p:cNvPr>
          <p:cNvSpPr>
            <a:spLocks noGrp="1"/>
          </p:cNvSpPr>
          <p:nvPr>
            <p:ph type="title"/>
          </p:nvPr>
        </p:nvSpPr>
        <p:spPr/>
        <p:txBody>
          <a:bodyPr>
            <a:normAutofit/>
          </a:bodyPr>
          <a:lstStyle/>
          <a:p>
            <a:pPr algn="ctr"/>
            <a:r>
              <a:rPr lang="en-US" b="1" dirty="0">
                <a:latin typeface="+mn-lt"/>
              </a:rPr>
              <a:t>2024 Title IX Regulations</a:t>
            </a:r>
            <a:br>
              <a:rPr lang="en-US" b="1" dirty="0">
                <a:latin typeface="+mn-lt"/>
              </a:rPr>
            </a:br>
            <a:r>
              <a:rPr lang="en-US" b="1" dirty="0">
                <a:latin typeface="+mn-lt"/>
              </a:rPr>
              <a:t>Pregnancy Discrimination</a:t>
            </a:r>
          </a:p>
        </p:txBody>
      </p:sp>
      <p:sp>
        <p:nvSpPr>
          <p:cNvPr id="3" name="Content Placeholder 2">
            <a:extLst>
              <a:ext uri="{FF2B5EF4-FFF2-40B4-BE49-F238E27FC236}">
                <a16:creationId xmlns:a16="http://schemas.microsoft.com/office/drawing/2014/main" id="{88C2C36E-62BF-02F7-27A4-F726ADBC482F}"/>
              </a:ext>
            </a:extLst>
          </p:cNvPr>
          <p:cNvSpPr>
            <a:spLocks noGrp="1"/>
          </p:cNvSpPr>
          <p:nvPr>
            <p:ph idx="1"/>
          </p:nvPr>
        </p:nvSpPr>
        <p:spPr/>
        <p:txBody>
          <a:bodyPr>
            <a:noAutofit/>
          </a:bodyPr>
          <a:lstStyle/>
          <a:p>
            <a:pPr algn="l">
              <a:buFont typeface="Wingdings" panose="05000000000000000000" pitchFamily="2" charset="2"/>
              <a:buChar char="§"/>
            </a:pPr>
            <a:r>
              <a:rPr lang="en-US" sz="1600" i="0" u="none" strike="noStrike" baseline="0" dirty="0"/>
              <a:t>Prohibits districts from </a:t>
            </a:r>
            <a:r>
              <a:rPr lang="en-US" sz="1600" b="0" i="0" u="none" strike="noStrike" baseline="0" dirty="0">
                <a:solidFill>
                  <a:srgbClr val="000000"/>
                </a:solidFill>
              </a:rPr>
              <a:t>treating students, employees, or applicants differently based on sex in connection with parental, family, or marital status. </a:t>
            </a:r>
            <a:endParaRPr lang="en-US" sz="1600" dirty="0">
              <a:solidFill>
                <a:srgbClr val="000000"/>
              </a:solidFill>
            </a:endParaRPr>
          </a:p>
          <a:p>
            <a:pPr algn="l">
              <a:buFont typeface="Wingdings" panose="05000000000000000000" pitchFamily="2" charset="2"/>
              <a:buChar char="§"/>
            </a:pPr>
            <a:r>
              <a:rPr lang="en-US" sz="1600" b="0" i="0" u="none" strike="noStrike" baseline="0" dirty="0">
                <a:solidFill>
                  <a:srgbClr val="000000"/>
                </a:solidFill>
              </a:rPr>
              <a:t>Prohibits discrimination against students, employees, or applicants, based on pregnancy or related conditions, and requires recipients to take actions to prevent sex discrimination and ensure equal access to the recipient’s education program or activity, such as by providing reasonable modifications for students, reasonable break time for lactation for employees, and lactation space for students and employees.</a:t>
            </a:r>
          </a:p>
          <a:p>
            <a:pPr algn="l">
              <a:buFont typeface="Wingdings" panose="05000000000000000000" pitchFamily="2" charset="2"/>
              <a:buChar char="§"/>
            </a:pPr>
            <a:r>
              <a:rPr lang="en-US" sz="1600" b="0" i="0" u="none" strike="noStrike" baseline="0" dirty="0">
                <a:solidFill>
                  <a:srgbClr val="000000"/>
                </a:solidFill>
              </a:rPr>
              <a:t>Prohibits schools from requiring documentation from students to obtain reasonable modifications or other actions unless such documentation is necessary and reasonable. 	</a:t>
            </a:r>
          </a:p>
          <a:p>
            <a:pPr algn="l">
              <a:buFont typeface="Wingdings" panose="05000000000000000000" pitchFamily="2" charset="2"/>
              <a:buChar char="§"/>
            </a:pPr>
            <a:r>
              <a:rPr lang="en-US" sz="1600" i="0" u="none" strike="noStrike" baseline="0" dirty="0"/>
              <a:t>Pregnancy or related conditions </a:t>
            </a:r>
            <a:r>
              <a:rPr lang="en-US" sz="1600" b="0" i="0" u="none" strike="noStrike" baseline="0" dirty="0"/>
              <a:t>means:</a:t>
            </a:r>
          </a:p>
          <a:p>
            <a:pPr marL="521208" lvl="1" indent="-228600">
              <a:buFont typeface="Wingdings" panose="05000000000000000000" pitchFamily="2" charset="2"/>
              <a:buChar char="§"/>
            </a:pPr>
            <a:r>
              <a:rPr lang="en-US" sz="1600" b="0" i="0" u="none" strike="noStrike" baseline="0" dirty="0"/>
              <a:t>pregnancy, childbirth, termination of pregnancy, or lactation;</a:t>
            </a:r>
          </a:p>
          <a:p>
            <a:pPr marL="521208" lvl="1" indent="-228600">
              <a:buFont typeface="Wingdings" panose="05000000000000000000" pitchFamily="2" charset="2"/>
              <a:buChar char="§"/>
            </a:pPr>
            <a:r>
              <a:rPr lang="en-US" sz="1600" b="0" i="0" u="none" strike="noStrike" baseline="0" dirty="0"/>
              <a:t>medical conditions related to pregnancy, childbirth, termination of pregnancy, or lactation; or</a:t>
            </a:r>
          </a:p>
          <a:p>
            <a:pPr marL="521208" lvl="1" indent="-228600">
              <a:buFont typeface="Wingdings" panose="05000000000000000000" pitchFamily="2" charset="2"/>
              <a:buChar char="§"/>
            </a:pPr>
            <a:r>
              <a:rPr lang="en-US" sz="1600" b="0" i="0" u="none" strike="noStrike" baseline="0" dirty="0"/>
              <a:t>recovery from pregnancy, childbirth, termination of pregnancy, lactation, or related medical conditions.</a:t>
            </a:r>
          </a:p>
          <a:p>
            <a:pPr marL="228600" indent="-228600">
              <a:buFont typeface="Wingdings" panose="05000000000000000000" pitchFamily="2" charset="2"/>
              <a:buChar char="§"/>
            </a:pPr>
            <a:r>
              <a:rPr lang="en-US" sz="1600" dirty="0"/>
              <a:t>Title IX requirements related to pregnancy vary depending on whether the individual is a student or an employee. </a:t>
            </a:r>
          </a:p>
        </p:txBody>
      </p:sp>
    </p:spTree>
    <p:extLst>
      <p:ext uri="{BB962C8B-B14F-4D97-AF65-F5344CB8AC3E}">
        <p14:creationId xmlns:p14="http://schemas.microsoft.com/office/powerpoint/2010/main" val="39293795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26123-01F3-FFF2-C596-63BF5A746536}"/>
              </a:ext>
            </a:extLst>
          </p:cNvPr>
          <p:cNvSpPr>
            <a:spLocks noGrp="1"/>
          </p:cNvSpPr>
          <p:nvPr>
            <p:ph type="title"/>
          </p:nvPr>
        </p:nvSpPr>
        <p:spPr/>
        <p:txBody>
          <a:bodyPr/>
          <a:lstStyle/>
          <a:p>
            <a:pPr algn="ctr"/>
            <a:r>
              <a:rPr lang="en-US" b="1" dirty="0">
                <a:latin typeface="+mn-lt"/>
              </a:rPr>
              <a:t>2024 Title IX Regulations</a:t>
            </a:r>
            <a:br>
              <a:rPr lang="en-US" b="1" dirty="0">
                <a:latin typeface="+mn-lt"/>
              </a:rPr>
            </a:br>
            <a:r>
              <a:rPr lang="en-US" b="1" dirty="0">
                <a:latin typeface="+mn-lt"/>
              </a:rPr>
              <a:t>Pregnancy Discrimination</a:t>
            </a:r>
            <a:endParaRPr lang="en-US" b="1" dirty="0"/>
          </a:p>
        </p:txBody>
      </p:sp>
      <p:sp>
        <p:nvSpPr>
          <p:cNvPr id="3" name="Content Placeholder 2">
            <a:extLst>
              <a:ext uri="{FF2B5EF4-FFF2-40B4-BE49-F238E27FC236}">
                <a16:creationId xmlns:a16="http://schemas.microsoft.com/office/drawing/2014/main" id="{EA85E72F-DE18-5A66-6B6F-667DC851D7F2}"/>
              </a:ext>
            </a:extLst>
          </p:cNvPr>
          <p:cNvSpPr>
            <a:spLocks noGrp="1"/>
          </p:cNvSpPr>
          <p:nvPr>
            <p:ph idx="1"/>
          </p:nvPr>
        </p:nvSpPr>
        <p:spPr/>
        <p:txBody>
          <a:bodyPr>
            <a:normAutofit/>
          </a:bodyPr>
          <a:lstStyle/>
          <a:p>
            <a:pPr marL="228600" indent="-228600" algn="l">
              <a:buFont typeface="Wingdings" panose="05000000000000000000" pitchFamily="2" charset="2"/>
              <a:buChar char="§"/>
            </a:pPr>
            <a:r>
              <a:rPr lang="en-US" sz="2400" u="sng" dirty="0"/>
              <a:t>Pregnant Students</a:t>
            </a:r>
            <a:r>
              <a:rPr lang="en-US" sz="2400" dirty="0"/>
              <a:t> – Upon notice of student pregnancy or related condition, the Title IX Coordinator must inform the student of the District’s obligation not to discriminate and:</a:t>
            </a:r>
            <a:endParaRPr lang="en-US" sz="2400" b="0" i="0" u="none" strike="noStrike" baseline="0" dirty="0"/>
          </a:p>
          <a:p>
            <a:pPr marL="457200" lvl="1" indent="-228600">
              <a:buFont typeface="Wingdings" panose="05000000000000000000" pitchFamily="2" charset="2"/>
              <a:buChar char="§"/>
            </a:pPr>
            <a:r>
              <a:rPr lang="en-US" sz="2000" b="0" i="0" u="none" strike="noStrike" baseline="0" dirty="0"/>
              <a:t>provide the student with the option of reasonable modifications to the Board’s policies, practices, or procedures because of pregnancy or related conditions;</a:t>
            </a:r>
          </a:p>
          <a:p>
            <a:pPr marL="457200" lvl="1" indent="-228600">
              <a:buFont typeface="Wingdings" panose="05000000000000000000" pitchFamily="2" charset="2"/>
              <a:buChar char="§"/>
            </a:pPr>
            <a:r>
              <a:rPr lang="en-US" sz="2000" b="0" i="0" u="none" strike="noStrike" baseline="0" dirty="0"/>
              <a:t>allow access, on a voluntary basis, to any separate and comparable portion of the District’s education program or activity;</a:t>
            </a:r>
          </a:p>
          <a:p>
            <a:pPr marL="457200" lvl="1" indent="-228600">
              <a:buFont typeface="Wingdings" panose="05000000000000000000" pitchFamily="2" charset="2"/>
              <a:buChar char="§"/>
            </a:pPr>
            <a:r>
              <a:rPr lang="en-US" sz="2000" b="0" i="0" u="none" strike="noStrike" baseline="0" dirty="0"/>
              <a:t>allow a voluntary leave of absence;</a:t>
            </a:r>
          </a:p>
          <a:p>
            <a:pPr marL="457200" lvl="1" indent="-228600">
              <a:buFont typeface="Wingdings" panose="05000000000000000000" pitchFamily="2" charset="2"/>
              <a:buChar char="§"/>
            </a:pPr>
            <a:r>
              <a:rPr lang="en-US" sz="2000" dirty="0"/>
              <a:t>provide lactation space </a:t>
            </a:r>
            <a:r>
              <a:rPr lang="en-US" sz="2000" b="0" i="0" u="none" strike="noStrike" baseline="0" dirty="0"/>
              <a:t>other than a bathroom, that is clean, shielded from view, free from intrusion from others, and may be used by a student for expressing breast milk or breastfeeding as needed; and</a:t>
            </a:r>
            <a:endParaRPr lang="en-US" sz="2000" dirty="0"/>
          </a:p>
          <a:p>
            <a:pPr marL="457200" lvl="1" indent="-228600">
              <a:buFont typeface="Wingdings" panose="05000000000000000000" pitchFamily="2" charset="2"/>
              <a:buChar char="§"/>
            </a:pPr>
            <a:r>
              <a:rPr lang="en-US" sz="2000" dirty="0"/>
              <a:t>Provide grievance procedure.</a:t>
            </a:r>
          </a:p>
        </p:txBody>
      </p:sp>
    </p:spTree>
    <p:extLst>
      <p:ext uri="{BB962C8B-B14F-4D97-AF65-F5344CB8AC3E}">
        <p14:creationId xmlns:p14="http://schemas.microsoft.com/office/powerpoint/2010/main" val="3876887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26123-01F3-FFF2-C596-63BF5A746536}"/>
              </a:ext>
            </a:extLst>
          </p:cNvPr>
          <p:cNvSpPr>
            <a:spLocks noGrp="1"/>
          </p:cNvSpPr>
          <p:nvPr>
            <p:ph type="title"/>
          </p:nvPr>
        </p:nvSpPr>
        <p:spPr/>
        <p:txBody>
          <a:bodyPr/>
          <a:lstStyle/>
          <a:p>
            <a:pPr algn="ctr"/>
            <a:r>
              <a:rPr lang="en-US" b="1" dirty="0">
                <a:latin typeface="+mn-lt"/>
              </a:rPr>
              <a:t>2024 Title IX Regulations</a:t>
            </a:r>
            <a:br>
              <a:rPr lang="en-US" b="1" dirty="0">
                <a:latin typeface="+mn-lt"/>
              </a:rPr>
            </a:br>
            <a:r>
              <a:rPr lang="en-US" b="1" dirty="0">
                <a:latin typeface="+mn-lt"/>
              </a:rPr>
              <a:t>Pregnancy Discrimination</a:t>
            </a:r>
            <a:endParaRPr lang="en-US" b="1" dirty="0"/>
          </a:p>
        </p:txBody>
      </p:sp>
      <p:sp>
        <p:nvSpPr>
          <p:cNvPr id="3" name="Content Placeholder 2">
            <a:extLst>
              <a:ext uri="{FF2B5EF4-FFF2-40B4-BE49-F238E27FC236}">
                <a16:creationId xmlns:a16="http://schemas.microsoft.com/office/drawing/2014/main" id="{EA85E72F-DE18-5A66-6B6F-667DC851D7F2}"/>
              </a:ext>
            </a:extLst>
          </p:cNvPr>
          <p:cNvSpPr>
            <a:spLocks noGrp="1"/>
          </p:cNvSpPr>
          <p:nvPr>
            <p:ph idx="1"/>
          </p:nvPr>
        </p:nvSpPr>
        <p:spPr>
          <a:xfrm>
            <a:off x="1097280" y="1845733"/>
            <a:ext cx="10058400" cy="4450291"/>
          </a:xfrm>
        </p:spPr>
        <p:txBody>
          <a:bodyPr>
            <a:normAutofit/>
          </a:bodyPr>
          <a:lstStyle/>
          <a:p>
            <a:pPr marL="228600" indent="-228600" algn="l">
              <a:buFont typeface="Wingdings" panose="05000000000000000000" pitchFamily="2" charset="2"/>
              <a:buChar char="§"/>
            </a:pPr>
            <a:r>
              <a:rPr lang="en-US" sz="2400" u="sng" dirty="0"/>
              <a:t>Pregnant Employees</a:t>
            </a:r>
            <a:r>
              <a:rPr lang="en-US" sz="2400" dirty="0"/>
              <a:t> – The District must do all of the following: </a:t>
            </a:r>
            <a:endParaRPr lang="en-US" sz="2400" b="0" i="0" u="none" strike="noStrike" baseline="0" dirty="0"/>
          </a:p>
          <a:p>
            <a:pPr marL="457200" lvl="1" indent="-228600">
              <a:buFont typeface="Wingdings" panose="05000000000000000000" pitchFamily="2" charset="2"/>
              <a:buChar char="§"/>
            </a:pPr>
            <a:r>
              <a:rPr lang="en-US" sz="2000" b="0" i="0" u="none" strike="noStrike" baseline="0" dirty="0"/>
              <a:t>Prohibit discrimination based on current, potential, or past parental, family, or marital status of an employee or applicant for employment, which treats persons differently; or that is based upon whether an employee or applicant for employment is the head of household or principal wage earner in such employee’s or applicant’s family unit.</a:t>
            </a:r>
          </a:p>
          <a:p>
            <a:pPr marL="457200" lvl="1" indent="-228600">
              <a:buFont typeface="Wingdings" panose="05000000000000000000" pitchFamily="2" charset="2"/>
              <a:buChar char="§"/>
            </a:pPr>
            <a:r>
              <a:rPr lang="en-US" sz="2000" b="0" i="0" u="none" strike="noStrike" baseline="0" dirty="0"/>
              <a:t>Treat pregnancy or related conditions as any other temporary medical conditions for all job-related purposes, including commencement, duration, and extensions of leave; payment of disability income; accrual of seniority and any other benefit or service; and reinstatement; and under any fringe benefit offered to employees by virtue of employment.</a:t>
            </a:r>
          </a:p>
          <a:p>
            <a:pPr marL="457200" lvl="1" indent="-228600">
              <a:buFont typeface="Wingdings" panose="05000000000000000000" pitchFamily="2" charset="2"/>
              <a:buChar char="§"/>
            </a:pPr>
            <a:r>
              <a:rPr lang="en-US" sz="2000" b="0" i="0" u="none" strike="noStrike" baseline="0" dirty="0"/>
              <a:t>Provide reasonable break time for an employee to express breast milk or breastfeed as needed and will provide the employee with access to a lactation space, which must be a space other than a bathroom that is clean, shielded from view, free from intrusion from others, and may be used by an employee for expressing breast milk or breastfeeding as needed.</a:t>
            </a:r>
          </a:p>
        </p:txBody>
      </p:sp>
    </p:spTree>
    <p:extLst>
      <p:ext uri="{BB962C8B-B14F-4D97-AF65-F5344CB8AC3E}">
        <p14:creationId xmlns:p14="http://schemas.microsoft.com/office/powerpoint/2010/main" val="2470679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D2B28-633C-B361-0676-C223F616EC58}"/>
              </a:ext>
            </a:extLst>
          </p:cNvPr>
          <p:cNvSpPr>
            <a:spLocks noGrp="1"/>
          </p:cNvSpPr>
          <p:nvPr>
            <p:ph type="title"/>
          </p:nvPr>
        </p:nvSpPr>
        <p:spPr/>
        <p:txBody>
          <a:bodyPr/>
          <a:lstStyle/>
          <a:p>
            <a:pPr algn="ctr"/>
            <a:r>
              <a:rPr lang="en-US" b="1" dirty="0">
                <a:latin typeface="+mn-lt"/>
              </a:rPr>
              <a:t>2024 Title IX Regulations </a:t>
            </a:r>
            <a:br>
              <a:rPr lang="en-US" b="1" dirty="0">
                <a:latin typeface="+mn-lt"/>
              </a:rPr>
            </a:br>
            <a:r>
              <a:rPr lang="en-US" b="1" dirty="0">
                <a:latin typeface="+mn-lt"/>
              </a:rPr>
              <a:t>Title IX Coordinator Duties</a:t>
            </a:r>
            <a:endParaRPr lang="en-US" b="1" dirty="0"/>
          </a:p>
        </p:txBody>
      </p:sp>
      <p:sp>
        <p:nvSpPr>
          <p:cNvPr id="3" name="Content Placeholder 2">
            <a:extLst>
              <a:ext uri="{FF2B5EF4-FFF2-40B4-BE49-F238E27FC236}">
                <a16:creationId xmlns:a16="http://schemas.microsoft.com/office/drawing/2014/main" id="{22628DAB-2B75-8378-CD3E-D495545DA594}"/>
              </a:ext>
            </a:extLst>
          </p:cNvPr>
          <p:cNvSpPr>
            <a:spLocks noGrp="1"/>
          </p:cNvSpPr>
          <p:nvPr>
            <p:ph idx="1"/>
          </p:nvPr>
        </p:nvSpPr>
        <p:spPr/>
        <p:txBody>
          <a:bodyPr>
            <a:normAutofit fontScale="92500" lnSpcReduction="10000"/>
          </a:bodyPr>
          <a:lstStyle/>
          <a:p>
            <a:pPr marL="228600" indent="-228600">
              <a:buFont typeface="Wingdings" panose="05000000000000000000" pitchFamily="2" charset="2"/>
              <a:buChar char="§"/>
            </a:pPr>
            <a:r>
              <a:rPr lang="en-US" dirty="0"/>
              <a:t>Districts may designate multiple coordinators but must assign a lead coordinator ultimately responsible for oversight of District’s compliance with Title IX.</a:t>
            </a:r>
          </a:p>
          <a:p>
            <a:pPr marL="521208" lvl="1" indent="-228600">
              <a:buFont typeface="Wingdings" panose="05000000000000000000" pitchFamily="2" charset="2"/>
              <a:buChar char="§"/>
            </a:pPr>
            <a:r>
              <a:rPr lang="en-US" sz="2000" dirty="0"/>
              <a:t>May serve as investigator and decisionmaker.</a:t>
            </a:r>
          </a:p>
          <a:p>
            <a:pPr marL="521208" lvl="1" indent="-228600">
              <a:buFont typeface="Wingdings" panose="05000000000000000000" pitchFamily="2" charset="2"/>
              <a:buChar char="§"/>
            </a:pPr>
            <a:r>
              <a:rPr lang="en-US" sz="2000" dirty="0"/>
              <a:t>May delegate specific duties to one or more designees.</a:t>
            </a:r>
          </a:p>
          <a:p>
            <a:pPr marL="228600" indent="-228600">
              <a:buFont typeface="Wingdings" panose="05000000000000000000" pitchFamily="2" charset="2"/>
              <a:buChar char="§"/>
            </a:pPr>
            <a:r>
              <a:rPr lang="en-US" b="0" i="0" u="none" strike="noStrike" baseline="0" dirty="0">
                <a:solidFill>
                  <a:srgbClr val="000000"/>
                </a:solidFill>
              </a:rPr>
              <a:t>Title IX Coordinator must respond when the recipient has knowledge of conduct that reasonably may constitute sex discrimination, including:</a:t>
            </a:r>
          </a:p>
          <a:p>
            <a:pPr marL="521208" lvl="1" indent="-228600">
              <a:buFont typeface="Wingdings" panose="05000000000000000000" pitchFamily="2" charset="2"/>
              <a:buChar char="§"/>
            </a:pPr>
            <a:r>
              <a:rPr lang="en-US" b="0" i="0" u="none" strike="noStrike" baseline="0" dirty="0">
                <a:solidFill>
                  <a:srgbClr val="000000"/>
                </a:solidFill>
              </a:rPr>
              <a:t>Offering and coordinating supportive measures</a:t>
            </a:r>
          </a:p>
          <a:p>
            <a:pPr marL="521208" lvl="1" indent="-228600">
              <a:buFont typeface="Wingdings" panose="05000000000000000000" pitchFamily="2" charset="2"/>
              <a:buChar char="§"/>
            </a:pPr>
            <a:r>
              <a:rPr lang="en-US" dirty="0">
                <a:solidFill>
                  <a:srgbClr val="000000"/>
                </a:solidFill>
              </a:rPr>
              <a:t>I</a:t>
            </a:r>
            <a:r>
              <a:rPr lang="en-US" b="0" i="0" u="none" strike="noStrike" baseline="0" dirty="0">
                <a:solidFill>
                  <a:srgbClr val="000000"/>
                </a:solidFill>
              </a:rPr>
              <a:t>nitiating a complaint, and</a:t>
            </a:r>
          </a:p>
          <a:p>
            <a:pPr marL="521208" lvl="1" indent="-228600">
              <a:buFont typeface="Wingdings" panose="05000000000000000000" pitchFamily="2" charset="2"/>
              <a:buChar char="§"/>
            </a:pPr>
            <a:r>
              <a:rPr lang="en-US" dirty="0">
                <a:solidFill>
                  <a:srgbClr val="000000"/>
                </a:solidFill>
              </a:rPr>
              <a:t>T</a:t>
            </a:r>
            <a:r>
              <a:rPr lang="en-US" b="0" i="0" u="none" strike="noStrike" baseline="0" dirty="0">
                <a:solidFill>
                  <a:srgbClr val="000000"/>
                </a:solidFill>
              </a:rPr>
              <a:t>aking prompt and effective action to end sex discrimination, prevent its recurrence, and remedy its effects. 	</a:t>
            </a:r>
          </a:p>
          <a:p>
            <a:pPr marL="228600" indent="-228600">
              <a:buFont typeface="Wingdings" panose="05000000000000000000" pitchFamily="2" charset="2"/>
              <a:buChar char="§"/>
            </a:pPr>
            <a:r>
              <a:rPr lang="en-US" dirty="0"/>
              <a:t>Must address all reports of sex discrimination – does not need to target only one individual.</a:t>
            </a:r>
          </a:p>
          <a:p>
            <a:pPr marL="228600" indent="-228600">
              <a:buFont typeface="Wingdings" panose="05000000000000000000" pitchFamily="2" charset="2"/>
              <a:buChar char="§"/>
            </a:pPr>
            <a:r>
              <a:rPr lang="en-US" dirty="0"/>
              <a:t>Ensure proper training and compliance with recordkeeping requirements.</a:t>
            </a:r>
          </a:p>
          <a:p>
            <a:pPr marL="228600" indent="-228600">
              <a:buFont typeface="Wingdings" panose="05000000000000000000" pitchFamily="2" charset="2"/>
              <a:buChar char="§"/>
            </a:pPr>
            <a:r>
              <a:rPr lang="en-US" dirty="0"/>
              <a:t>Ensure confidentiality of personally identifiable information.</a:t>
            </a:r>
          </a:p>
          <a:p>
            <a:pPr marL="521208" lvl="1" indent="-228600">
              <a:buFont typeface="Wingdings" panose="05000000000000000000" pitchFamily="2" charset="2"/>
              <a:buChar char="§"/>
            </a:pPr>
            <a:endParaRPr lang="en-US" sz="3000" dirty="0"/>
          </a:p>
        </p:txBody>
      </p:sp>
    </p:spTree>
    <p:extLst>
      <p:ext uri="{BB962C8B-B14F-4D97-AF65-F5344CB8AC3E}">
        <p14:creationId xmlns:p14="http://schemas.microsoft.com/office/powerpoint/2010/main" val="3617194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E634D-ED92-CF39-7D03-967F02E89918}"/>
              </a:ext>
            </a:extLst>
          </p:cNvPr>
          <p:cNvSpPr>
            <a:spLocks noGrp="1"/>
          </p:cNvSpPr>
          <p:nvPr>
            <p:ph type="title"/>
          </p:nvPr>
        </p:nvSpPr>
        <p:spPr/>
        <p:txBody>
          <a:bodyPr/>
          <a:lstStyle/>
          <a:p>
            <a:pPr algn="ctr"/>
            <a:r>
              <a:rPr lang="en-US" b="1" dirty="0">
                <a:latin typeface="+mn-lt"/>
              </a:rPr>
              <a:t>2024 Title IX Regulations </a:t>
            </a:r>
            <a:br>
              <a:rPr lang="en-US" b="1" dirty="0">
                <a:latin typeface="+mn-lt"/>
              </a:rPr>
            </a:br>
            <a:r>
              <a:rPr lang="en-US" b="1" dirty="0">
                <a:latin typeface="+mn-lt"/>
              </a:rPr>
              <a:t>Duty to Report</a:t>
            </a:r>
          </a:p>
        </p:txBody>
      </p:sp>
      <p:sp>
        <p:nvSpPr>
          <p:cNvPr id="3" name="Content Placeholder 2">
            <a:extLst>
              <a:ext uri="{FF2B5EF4-FFF2-40B4-BE49-F238E27FC236}">
                <a16:creationId xmlns:a16="http://schemas.microsoft.com/office/drawing/2014/main" id="{F621FD5B-FF1A-3798-B749-555F33E067F0}"/>
              </a:ext>
            </a:extLst>
          </p:cNvPr>
          <p:cNvSpPr>
            <a:spLocks noGrp="1"/>
          </p:cNvSpPr>
          <p:nvPr>
            <p:ph idx="1"/>
          </p:nvPr>
        </p:nvSpPr>
        <p:spPr/>
        <p:txBody>
          <a:bodyPr>
            <a:normAutofit/>
          </a:bodyPr>
          <a:lstStyle/>
          <a:p>
            <a:pPr marL="228600" indent="-228600">
              <a:buFont typeface="Wingdings" panose="05000000000000000000" pitchFamily="2" charset="2"/>
              <a:buChar char="§"/>
            </a:pPr>
            <a:r>
              <a:rPr lang="en-US" sz="2800" dirty="0"/>
              <a:t>Individuals with knowledge of conduct that </a:t>
            </a:r>
            <a:r>
              <a:rPr lang="en-US" sz="2800" u="sng" dirty="0"/>
              <a:t>reasonably may constitute sex discrimination in its education program or activity</a:t>
            </a:r>
            <a:r>
              <a:rPr lang="en-US" sz="2800" dirty="0"/>
              <a:t> must respond promptly and effectively.</a:t>
            </a:r>
          </a:p>
          <a:p>
            <a:pPr marL="228600" indent="-228600">
              <a:buFont typeface="Wingdings" panose="05000000000000000000" pitchFamily="2" charset="2"/>
              <a:buChar char="§"/>
            </a:pPr>
            <a:r>
              <a:rPr lang="en-US" sz="2800" dirty="0"/>
              <a:t>All employees must notify the Title IX Coordinator when the employee has information about conduct that reasonably may constitute sex discrimination.</a:t>
            </a:r>
          </a:p>
          <a:p>
            <a:pPr marL="228600" indent="-228600">
              <a:buFont typeface="Wingdings" panose="05000000000000000000" pitchFamily="2" charset="2"/>
              <a:buChar char="§"/>
            </a:pPr>
            <a:r>
              <a:rPr lang="en-US" sz="2800" dirty="0"/>
              <a:t>Eliminated “actual knowledge” standard under current Title IX regulations </a:t>
            </a:r>
          </a:p>
        </p:txBody>
      </p:sp>
    </p:spTree>
    <p:extLst>
      <p:ext uri="{BB962C8B-B14F-4D97-AF65-F5344CB8AC3E}">
        <p14:creationId xmlns:p14="http://schemas.microsoft.com/office/powerpoint/2010/main" val="18979837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AFF75-C61C-4B3C-023E-2E113FC9802B}"/>
              </a:ext>
            </a:extLst>
          </p:cNvPr>
          <p:cNvSpPr>
            <a:spLocks noGrp="1"/>
          </p:cNvSpPr>
          <p:nvPr>
            <p:ph type="title"/>
          </p:nvPr>
        </p:nvSpPr>
        <p:spPr/>
        <p:txBody>
          <a:bodyPr>
            <a:normAutofit/>
          </a:bodyPr>
          <a:lstStyle/>
          <a:p>
            <a:pPr algn="ctr"/>
            <a:r>
              <a:rPr lang="en-US" sz="4700" b="1" dirty="0">
                <a:latin typeface="+mn-lt"/>
              </a:rPr>
              <a:t>2024 Title IX Regulations</a:t>
            </a:r>
            <a:br>
              <a:rPr lang="en-US" sz="4700" b="1" dirty="0">
                <a:latin typeface="+mn-lt"/>
              </a:rPr>
            </a:br>
            <a:r>
              <a:rPr lang="en-US" sz="4700" b="1" dirty="0">
                <a:latin typeface="+mn-lt"/>
              </a:rPr>
              <a:t>Grievance Procedures</a:t>
            </a:r>
          </a:p>
        </p:txBody>
      </p:sp>
      <p:sp>
        <p:nvSpPr>
          <p:cNvPr id="3" name="Content Placeholder 2">
            <a:extLst>
              <a:ext uri="{FF2B5EF4-FFF2-40B4-BE49-F238E27FC236}">
                <a16:creationId xmlns:a16="http://schemas.microsoft.com/office/drawing/2014/main" id="{AA214C5E-4762-B1E2-780C-88373420F5B8}"/>
              </a:ext>
            </a:extLst>
          </p:cNvPr>
          <p:cNvSpPr>
            <a:spLocks noGrp="1"/>
          </p:cNvSpPr>
          <p:nvPr>
            <p:ph idx="1"/>
          </p:nvPr>
        </p:nvSpPr>
        <p:spPr/>
        <p:txBody>
          <a:bodyPr>
            <a:normAutofit/>
          </a:bodyPr>
          <a:lstStyle/>
          <a:p>
            <a:pPr marL="228600" indent="-228600">
              <a:spcBef>
                <a:spcPts val="0"/>
              </a:spcBef>
              <a:spcAft>
                <a:spcPts val="0"/>
              </a:spcAft>
              <a:buFont typeface="Wingdings" panose="05000000000000000000" pitchFamily="2" charset="2"/>
              <a:buChar char="§"/>
            </a:pPr>
            <a:r>
              <a:rPr lang="en-US" sz="2400" dirty="0"/>
              <a:t>Treat complainants and respondents equitably</a:t>
            </a:r>
          </a:p>
          <a:p>
            <a:pPr marL="228600" indent="-228600">
              <a:spcBef>
                <a:spcPts val="0"/>
              </a:spcBef>
              <a:spcAft>
                <a:spcPts val="0"/>
              </a:spcAft>
              <a:buFont typeface="Wingdings" panose="05000000000000000000" pitchFamily="2" charset="2"/>
              <a:buChar char="§"/>
            </a:pPr>
            <a:r>
              <a:rPr lang="en-US" sz="2400" dirty="0"/>
              <a:t>Ensure supportive measures</a:t>
            </a:r>
          </a:p>
          <a:p>
            <a:pPr marL="228600" indent="-228600">
              <a:spcBef>
                <a:spcPts val="0"/>
              </a:spcBef>
              <a:spcAft>
                <a:spcPts val="0"/>
              </a:spcAft>
              <a:buFont typeface="Wingdings" panose="05000000000000000000" pitchFamily="2" charset="2"/>
              <a:buChar char="§"/>
            </a:pPr>
            <a:r>
              <a:rPr lang="en-US" sz="2400" dirty="0"/>
              <a:t>Protect the privacy of parties and witnesses</a:t>
            </a:r>
          </a:p>
          <a:p>
            <a:pPr marL="228600" indent="-228600">
              <a:spcBef>
                <a:spcPts val="0"/>
              </a:spcBef>
              <a:spcAft>
                <a:spcPts val="0"/>
              </a:spcAft>
              <a:buFont typeface="Wingdings" panose="05000000000000000000" pitchFamily="2" charset="2"/>
              <a:buChar char="§"/>
            </a:pPr>
            <a:r>
              <a:rPr lang="en-US" sz="2400" dirty="0"/>
              <a:t>Establish reasonable timeframe (mandatory waiting periods have been eliminated)</a:t>
            </a:r>
          </a:p>
          <a:p>
            <a:pPr marL="457200" lvl="1" indent="-228600">
              <a:spcBef>
                <a:spcPts val="0"/>
              </a:spcBef>
              <a:spcAft>
                <a:spcPts val="0"/>
              </a:spcAft>
              <a:buFont typeface="Wingdings" panose="05000000000000000000" pitchFamily="2" charset="2"/>
              <a:buChar char="§"/>
            </a:pPr>
            <a:r>
              <a:rPr lang="en-US" sz="2400" dirty="0"/>
              <a:t>Evaluation – dismiss or investigate/consolidate</a:t>
            </a:r>
          </a:p>
          <a:p>
            <a:pPr marL="457200" lvl="1" indent="-228600">
              <a:spcBef>
                <a:spcPts val="0"/>
              </a:spcBef>
              <a:spcAft>
                <a:spcPts val="0"/>
              </a:spcAft>
              <a:buFont typeface="Wingdings" panose="05000000000000000000" pitchFamily="2" charset="2"/>
              <a:buChar char="§"/>
            </a:pPr>
            <a:r>
              <a:rPr lang="en-US" sz="2400" dirty="0"/>
              <a:t>Investigation</a:t>
            </a:r>
          </a:p>
          <a:p>
            <a:pPr marL="457200" lvl="1" indent="-228600">
              <a:spcBef>
                <a:spcPts val="0"/>
              </a:spcBef>
              <a:spcAft>
                <a:spcPts val="0"/>
              </a:spcAft>
              <a:buFont typeface="Wingdings" panose="05000000000000000000" pitchFamily="2" charset="2"/>
              <a:buChar char="§"/>
            </a:pPr>
            <a:r>
              <a:rPr lang="en-US" sz="2400" dirty="0"/>
              <a:t>Determination</a:t>
            </a:r>
          </a:p>
          <a:p>
            <a:pPr marL="457200" lvl="1" indent="-228600">
              <a:spcBef>
                <a:spcPts val="0"/>
              </a:spcBef>
              <a:spcAft>
                <a:spcPts val="0"/>
              </a:spcAft>
              <a:buFont typeface="Wingdings" panose="05000000000000000000" pitchFamily="2" charset="2"/>
              <a:buChar char="§"/>
            </a:pPr>
            <a:r>
              <a:rPr lang="en-US" sz="2400" dirty="0"/>
              <a:t>Appeal (if offered)</a:t>
            </a:r>
          </a:p>
          <a:p>
            <a:pPr marL="0" indent="0">
              <a:buNone/>
            </a:pPr>
            <a:endParaRPr lang="en-US" dirty="0"/>
          </a:p>
        </p:txBody>
      </p:sp>
    </p:spTree>
    <p:extLst>
      <p:ext uri="{BB962C8B-B14F-4D97-AF65-F5344CB8AC3E}">
        <p14:creationId xmlns:p14="http://schemas.microsoft.com/office/powerpoint/2010/main" val="1044756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96E5-5E6E-9FC0-1930-4678E076A81B}"/>
              </a:ext>
            </a:extLst>
          </p:cNvPr>
          <p:cNvSpPr>
            <a:spLocks noGrp="1"/>
          </p:cNvSpPr>
          <p:nvPr>
            <p:ph type="title"/>
          </p:nvPr>
        </p:nvSpPr>
        <p:spPr/>
        <p:txBody>
          <a:bodyPr>
            <a:normAutofit/>
          </a:bodyPr>
          <a:lstStyle/>
          <a:p>
            <a:pPr algn="ctr"/>
            <a:r>
              <a:rPr lang="en-US" b="1" dirty="0">
                <a:latin typeface="+mn-lt"/>
              </a:rPr>
              <a:t>2024 Title IX Regulations</a:t>
            </a:r>
          </a:p>
        </p:txBody>
      </p:sp>
      <p:sp>
        <p:nvSpPr>
          <p:cNvPr id="3" name="Content Placeholder 2">
            <a:extLst>
              <a:ext uri="{FF2B5EF4-FFF2-40B4-BE49-F238E27FC236}">
                <a16:creationId xmlns:a16="http://schemas.microsoft.com/office/drawing/2014/main" id="{4573C890-19DC-87F2-7976-0980B8B41894}"/>
              </a:ext>
            </a:extLst>
          </p:cNvPr>
          <p:cNvSpPr>
            <a:spLocks noGrp="1"/>
          </p:cNvSpPr>
          <p:nvPr>
            <p:ph idx="1"/>
          </p:nvPr>
        </p:nvSpPr>
        <p:spPr/>
        <p:txBody>
          <a:bodyPr>
            <a:normAutofit lnSpcReduction="10000"/>
          </a:bodyPr>
          <a:lstStyle/>
          <a:p>
            <a:pPr marL="228600" indent="-228600">
              <a:buFont typeface="Wingdings" panose="05000000000000000000" pitchFamily="2" charset="2"/>
              <a:buChar char="§"/>
            </a:pPr>
            <a:r>
              <a:rPr lang="en-US" sz="3200" dirty="0"/>
              <a:t>Effective Date - August 1, 2024</a:t>
            </a:r>
          </a:p>
          <a:p>
            <a:pPr marL="457200" lvl="1" indent="-228600">
              <a:buFont typeface="Wingdings" panose="05000000000000000000" pitchFamily="2" charset="2"/>
              <a:buChar char="§"/>
            </a:pPr>
            <a:r>
              <a:rPr lang="en-US" sz="3200" dirty="0"/>
              <a:t>2024 regulations apply to conduct on or after August 1</a:t>
            </a:r>
          </a:p>
          <a:p>
            <a:pPr marL="457200" lvl="1" indent="-228600">
              <a:buFont typeface="Wingdings" panose="05000000000000000000" pitchFamily="2" charset="2"/>
              <a:buChar char="§"/>
            </a:pPr>
            <a:r>
              <a:rPr lang="en-US" sz="3200" dirty="0"/>
              <a:t>2020 regulations apply to conduct before August 1</a:t>
            </a:r>
          </a:p>
          <a:p>
            <a:pPr marL="164592" indent="-228600">
              <a:buFont typeface="Wingdings" panose="05000000000000000000" pitchFamily="2" charset="2"/>
              <a:buChar char="§"/>
            </a:pPr>
            <a:r>
              <a:rPr lang="en-US" sz="3400" dirty="0"/>
              <a:t>Ongoing Litigation in other States </a:t>
            </a:r>
          </a:p>
          <a:p>
            <a:pPr marL="457200" lvl="1" indent="-228600">
              <a:buFont typeface="Wingdings" panose="05000000000000000000" pitchFamily="2" charset="2"/>
              <a:buChar char="§"/>
            </a:pPr>
            <a:r>
              <a:rPr lang="en-US" sz="3200" dirty="0"/>
              <a:t>All Injunctions Prohibiting Enforcement of the 2024 Title IX Regulations Have Been Limited to the State Where the Court is Located (Not WI)</a:t>
            </a:r>
          </a:p>
          <a:p>
            <a:pPr marL="457200" lvl="1" indent="-228600">
              <a:buFont typeface="Wingdings" panose="05000000000000000000" pitchFamily="2" charset="2"/>
              <a:buChar char="§"/>
            </a:pPr>
            <a:r>
              <a:rPr lang="en-US" sz="3200" dirty="0"/>
              <a:t>Pending Cases </a:t>
            </a:r>
          </a:p>
          <a:p>
            <a:pPr marL="228600" lvl="1" indent="0">
              <a:buNone/>
            </a:pPr>
            <a:endParaRPr lang="en-US" sz="3200" dirty="0"/>
          </a:p>
        </p:txBody>
      </p:sp>
    </p:spTree>
    <p:extLst>
      <p:ext uri="{BB962C8B-B14F-4D97-AF65-F5344CB8AC3E}">
        <p14:creationId xmlns:p14="http://schemas.microsoft.com/office/powerpoint/2010/main" val="1712728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E59AC-03CA-DBE8-1724-25AE3C965592}"/>
              </a:ext>
            </a:extLst>
          </p:cNvPr>
          <p:cNvSpPr>
            <a:spLocks noGrp="1"/>
          </p:cNvSpPr>
          <p:nvPr>
            <p:ph type="title"/>
          </p:nvPr>
        </p:nvSpPr>
        <p:spPr>
          <a:xfrm>
            <a:off x="1097280" y="286603"/>
            <a:ext cx="10058400" cy="1450757"/>
          </a:xfrm>
        </p:spPr>
        <p:txBody>
          <a:bodyPr>
            <a:noAutofit/>
          </a:bodyPr>
          <a:lstStyle/>
          <a:p>
            <a:pPr algn="ctr"/>
            <a:br>
              <a:rPr lang="en-US" sz="4400" dirty="0">
                <a:latin typeface="+mn-lt"/>
              </a:rPr>
            </a:br>
            <a:r>
              <a:rPr lang="en-US" sz="4700" b="1" dirty="0">
                <a:latin typeface="+mn-lt"/>
              </a:rPr>
              <a:t>2024 Title IX Regulations</a:t>
            </a:r>
            <a:br>
              <a:rPr lang="en-US" sz="4700" b="1" dirty="0">
                <a:latin typeface="+mn-lt"/>
              </a:rPr>
            </a:br>
            <a:r>
              <a:rPr lang="en-US" sz="4700" b="1" dirty="0">
                <a:latin typeface="+mn-lt"/>
              </a:rPr>
              <a:t>Grievance Procedures</a:t>
            </a:r>
          </a:p>
        </p:txBody>
      </p:sp>
      <p:sp>
        <p:nvSpPr>
          <p:cNvPr id="3" name="Content Placeholder 2">
            <a:extLst>
              <a:ext uri="{FF2B5EF4-FFF2-40B4-BE49-F238E27FC236}">
                <a16:creationId xmlns:a16="http://schemas.microsoft.com/office/drawing/2014/main" id="{3D0A5315-73AC-BC24-0CF1-659E10B8A456}"/>
              </a:ext>
            </a:extLst>
          </p:cNvPr>
          <p:cNvSpPr>
            <a:spLocks noGrp="1"/>
          </p:cNvSpPr>
          <p:nvPr>
            <p:ph idx="1"/>
          </p:nvPr>
        </p:nvSpPr>
        <p:spPr>
          <a:xfrm>
            <a:off x="1097280" y="1845733"/>
            <a:ext cx="10058400" cy="4183591"/>
          </a:xfrm>
        </p:spPr>
        <p:txBody>
          <a:bodyPr>
            <a:normAutofit/>
          </a:bodyPr>
          <a:lstStyle/>
          <a:p>
            <a:pPr marL="228600" indent="-228600">
              <a:buFont typeface="Wingdings" panose="05000000000000000000" pitchFamily="2" charset="2"/>
              <a:buChar char="§"/>
            </a:pPr>
            <a:r>
              <a:rPr lang="en-US" sz="2800" dirty="0"/>
              <a:t>Definition of Complainant</a:t>
            </a:r>
          </a:p>
          <a:p>
            <a:pPr marL="457200" lvl="1" indent="-228600">
              <a:spcBef>
                <a:spcPts val="1200"/>
              </a:spcBef>
              <a:buFont typeface="Wingdings" panose="05000000000000000000" pitchFamily="2" charset="2"/>
              <a:buChar char="§"/>
            </a:pPr>
            <a:r>
              <a:rPr lang="en-US" sz="2000" dirty="0"/>
              <a:t>Student or employee who is alleged to have been subjected to conduct that could constitute sex discrimination or </a:t>
            </a:r>
          </a:p>
          <a:p>
            <a:pPr marL="457200" lvl="1" indent="-228600">
              <a:spcBef>
                <a:spcPts val="1200"/>
              </a:spcBef>
              <a:buFont typeface="Wingdings" panose="05000000000000000000" pitchFamily="2" charset="2"/>
              <a:buChar char="§"/>
            </a:pPr>
            <a:r>
              <a:rPr lang="en-US" sz="2000" dirty="0"/>
              <a:t>A person other than a student or employee allegedly subjected to the same conduct and who was participating or trying to participate in district’s program at time of conduct (</a:t>
            </a:r>
            <a:r>
              <a:rPr lang="en-US" sz="2000" i="1" dirty="0"/>
              <a:t>i.e., current or former student or employee or applicant</a:t>
            </a:r>
            <a:r>
              <a:rPr lang="en-US" sz="2000" dirty="0"/>
              <a:t>).</a:t>
            </a:r>
          </a:p>
          <a:p>
            <a:pPr marL="164592" indent="-228600">
              <a:buFont typeface="Wingdings" panose="05000000000000000000" pitchFamily="2" charset="2"/>
              <a:buChar char="§"/>
            </a:pPr>
            <a:r>
              <a:rPr lang="en-US" sz="2800" dirty="0"/>
              <a:t>Definition of Complaint</a:t>
            </a:r>
          </a:p>
          <a:p>
            <a:pPr marL="457200" lvl="1" indent="-228600">
              <a:buFont typeface="Wingdings" panose="05000000000000000000" pitchFamily="2" charset="2"/>
              <a:buChar char="§"/>
            </a:pPr>
            <a:r>
              <a:rPr lang="en-US" sz="2000" dirty="0"/>
              <a:t>A “complaint” is a request that objectively can be understood as a request to investigate and make a determination about alleged discrimination under Title IX.</a:t>
            </a:r>
          </a:p>
          <a:p>
            <a:pPr marL="457200" lvl="1" indent="-228600">
              <a:buFont typeface="Wingdings" panose="05000000000000000000" pitchFamily="2" charset="2"/>
              <a:buChar char="§"/>
            </a:pPr>
            <a:r>
              <a:rPr lang="en-US" sz="2000" dirty="0"/>
              <a:t>A complaint may be oral or written</a:t>
            </a:r>
          </a:p>
        </p:txBody>
      </p:sp>
    </p:spTree>
    <p:extLst>
      <p:ext uri="{BB962C8B-B14F-4D97-AF65-F5344CB8AC3E}">
        <p14:creationId xmlns:p14="http://schemas.microsoft.com/office/powerpoint/2010/main" val="263595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EDC20-A3B9-BB3C-D91A-1A456180BD01}"/>
              </a:ext>
            </a:extLst>
          </p:cNvPr>
          <p:cNvSpPr>
            <a:spLocks noGrp="1"/>
          </p:cNvSpPr>
          <p:nvPr>
            <p:ph type="title"/>
          </p:nvPr>
        </p:nvSpPr>
        <p:spPr>
          <a:xfrm>
            <a:off x="1097280" y="286603"/>
            <a:ext cx="10180320" cy="1450757"/>
          </a:xfrm>
        </p:spPr>
        <p:txBody>
          <a:bodyPr>
            <a:noAutofit/>
          </a:bodyPr>
          <a:lstStyle/>
          <a:p>
            <a:pPr algn="ctr"/>
            <a:r>
              <a:rPr lang="en-US" sz="4700" b="1" dirty="0">
                <a:latin typeface="+mn-lt"/>
              </a:rPr>
              <a:t>2024 Title IX Regulations</a:t>
            </a:r>
            <a:br>
              <a:rPr lang="en-US" sz="4700" b="1" dirty="0">
                <a:latin typeface="+mn-lt"/>
              </a:rPr>
            </a:br>
            <a:r>
              <a:rPr lang="en-US" sz="4700" b="1" dirty="0">
                <a:latin typeface="+mn-lt"/>
              </a:rPr>
              <a:t>Grievance Procedures</a:t>
            </a:r>
          </a:p>
        </p:txBody>
      </p:sp>
      <p:sp>
        <p:nvSpPr>
          <p:cNvPr id="3" name="Content Placeholder 2">
            <a:extLst>
              <a:ext uri="{FF2B5EF4-FFF2-40B4-BE49-F238E27FC236}">
                <a16:creationId xmlns:a16="http://schemas.microsoft.com/office/drawing/2014/main" id="{31D2F9B9-9F34-42C3-3783-2EE47297B89F}"/>
              </a:ext>
            </a:extLst>
          </p:cNvPr>
          <p:cNvSpPr>
            <a:spLocks noGrp="1"/>
          </p:cNvSpPr>
          <p:nvPr>
            <p:ph idx="1"/>
          </p:nvPr>
        </p:nvSpPr>
        <p:spPr>
          <a:xfrm>
            <a:off x="1101929" y="1822487"/>
            <a:ext cx="10058400" cy="4023360"/>
          </a:xfrm>
        </p:spPr>
        <p:txBody>
          <a:bodyPr>
            <a:noAutofit/>
          </a:bodyPr>
          <a:lstStyle/>
          <a:p>
            <a:pPr marL="228600" indent="-228600">
              <a:buFont typeface="Wingdings" panose="05000000000000000000" pitchFamily="2" charset="2"/>
              <a:buChar char="§"/>
            </a:pPr>
            <a:r>
              <a:rPr lang="en-US" sz="2800" dirty="0"/>
              <a:t>The 2024 Regulations eliminate the requirement to separate the Coordinator, Investigator, and Decisionmaker roles. </a:t>
            </a:r>
          </a:p>
          <a:p>
            <a:pPr marL="457200" lvl="1" indent="-228600">
              <a:spcBef>
                <a:spcPts val="1200"/>
              </a:spcBef>
              <a:buFont typeface="Wingdings" panose="05000000000000000000" pitchFamily="2" charset="2"/>
              <a:buChar char="§"/>
            </a:pPr>
            <a:r>
              <a:rPr lang="en-US" sz="2400" dirty="0"/>
              <a:t>One person may be Title IX Coordinator, Investigator, and Decisionmaker.</a:t>
            </a:r>
          </a:p>
          <a:p>
            <a:pPr marL="457200" lvl="1" indent="-228600">
              <a:spcBef>
                <a:spcPts val="1200"/>
              </a:spcBef>
              <a:buFont typeface="Wingdings" panose="05000000000000000000" pitchFamily="2" charset="2"/>
              <a:buChar char="§"/>
            </a:pPr>
            <a:r>
              <a:rPr lang="en-US" sz="2400" dirty="0"/>
              <a:t>One person may be Investigator and Decisionmaker.</a:t>
            </a:r>
          </a:p>
          <a:p>
            <a:pPr marL="228600" indent="-228600">
              <a:buFont typeface="Wingdings" panose="05000000000000000000" pitchFamily="2" charset="2"/>
              <a:buChar char="§"/>
            </a:pPr>
            <a:r>
              <a:rPr lang="en-US" sz="2800" dirty="0"/>
              <a:t>However, some roles must still be separated.</a:t>
            </a:r>
          </a:p>
          <a:p>
            <a:pPr marL="521208" lvl="1" indent="-228600">
              <a:spcBef>
                <a:spcPts val="1200"/>
              </a:spcBef>
              <a:buFont typeface="Wingdings" panose="05000000000000000000" pitchFamily="2" charset="2"/>
              <a:buChar char="§"/>
            </a:pPr>
            <a:r>
              <a:rPr lang="en-US" sz="2400" dirty="0"/>
              <a:t>Appeal decisionmaker may not serve as the Investigator or Decisionmaker </a:t>
            </a:r>
          </a:p>
          <a:p>
            <a:pPr marL="521208" lvl="1" indent="-228600">
              <a:spcBef>
                <a:spcPts val="1200"/>
              </a:spcBef>
              <a:buFont typeface="Wingdings" panose="05000000000000000000" pitchFamily="2" charset="2"/>
              <a:buChar char="§"/>
            </a:pPr>
            <a:r>
              <a:rPr lang="en-US" sz="2400" dirty="0"/>
              <a:t>The information resolution facilitator may not serve as Investigator</a:t>
            </a:r>
          </a:p>
        </p:txBody>
      </p:sp>
    </p:spTree>
    <p:extLst>
      <p:ext uri="{BB962C8B-B14F-4D97-AF65-F5344CB8AC3E}">
        <p14:creationId xmlns:p14="http://schemas.microsoft.com/office/powerpoint/2010/main" val="3457417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F79B1-4AD1-36ED-7A32-FE20846CE3CE}"/>
              </a:ext>
            </a:extLst>
          </p:cNvPr>
          <p:cNvSpPr>
            <a:spLocks noGrp="1"/>
          </p:cNvSpPr>
          <p:nvPr>
            <p:ph type="title"/>
          </p:nvPr>
        </p:nvSpPr>
        <p:spPr>
          <a:xfrm>
            <a:off x="1097280" y="286603"/>
            <a:ext cx="10180320" cy="1450757"/>
          </a:xfrm>
        </p:spPr>
        <p:txBody>
          <a:bodyPr/>
          <a:lstStyle/>
          <a:p>
            <a:pPr algn="ctr"/>
            <a:r>
              <a:rPr lang="en-US" b="1" dirty="0">
                <a:latin typeface="+mn-lt"/>
              </a:rPr>
              <a:t>2024 Title IX Regulations</a:t>
            </a:r>
            <a:br>
              <a:rPr lang="en-US" b="1" dirty="0">
                <a:latin typeface="+mn-lt"/>
              </a:rPr>
            </a:br>
            <a:r>
              <a:rPr lang="en-US" b="1" dirty="0">
                <a:latin typeface="+mn-lt"/>
              </a:rPr>
              <a:t>Grievance Procedures</a:t>
            </a:r>
          </a:p>
        </p:txBody>
      </p:sp>
      <p:sp>
        <p:nvSpPr>
          <p:cNvPr id="3" name="Content Placeholder 2">
            <a:extLst>
              <a:ext uri="{FF2B5EF4-FFF2-40B4-BE49-F238E27FC236}">
                <a16:creationId xmlns:a16="http://schemas.microsoft.com/office/drawing/2014/main" id="{B98F4BF4-9D5B-FBA3-2234-5FFB0A3B475D}"/>
              </a:ext>
            </a:extLst>
          </p:cNvPr>
          <p:cNvSpPr>
            <a:spLocks noGrp="1"/>
          </p:cNvSpPr>
          <p:nvPr>
            <p:ph idx="1"/>
          </p:nvPr>
        </p:nvSpPr>
        <p:spPr>
          <a:xfrm>
            <a:off x="1097280" y="1845734"/>
            <a:ext cx="10058400" cy="4421716"/>
          </a:xfrm>
        </p:spPr>
        <p:txBody>
          <a:bodyPr>
            <a:normAutofit/>
          </a:bodyPr>
          <a:lstStyle/>
          <a:p>
            <a:pPr marL="228600" indent="-228600">
              <a:buFont typeface="Wingdings" panose="05000000000000000000" pitchFamily="2" charset="2"/>
              <a:buChar char="§"/>
            </a:pPr>
            <a:r>
              <a:rPr lang="en-US" sz="2800" dirty="0"/>
              <a:t>Only permissive dismissal (no mandatory). </a:t>
            </a:r>
          </a:p>
          <a:p>
            <a:pPr marL="228600" indent="-228600">
              <a:buFont typeface="Wingdings" panose="05000000000000000000" pitchFamily="2" charset="2"/>
              <a:buChar char="§"/>
            </a:pPr>
            <a:r>
              <a:rPr lang="en-US" sz="2800" dirty="0"/>
              <a:t>May dismiss if:</a:t>
            </a:r>
          </a:p>
          <a:p>
            <a:pPr marL="457200" lvl="1" indent="-228600">
              <a:buFont typeface="Wingdings" panose="05000000000000000000" pitchFamily="2" charset="2"/>
              <a:buChar char="§"/>
            </a:pPr>
            <a:r>
              <a:rPr lang="en-US" sz="2200" dirty="0"/>
              <a:t>Unable to locate respondent;</a:t>
            </a:r>
          </a:p>
          <a:p>
            <a:pPr marL="457200" lvl="1" indent="-228600">
              <a:buFont typeface="Wingdings" panose="05000000000000000000" pitchFamily="2" charset="2"/>
              <a:buChar char="§"/>
            </a:pPr>
            <a:r>
              <a:rPr lang="en-US" sz="2200" dirty="0"/>
              <a:t>Respondent is not enrolled or employed;</a:t>
            </a:r>
          </a:p>
          <a:p>
            <a:pPr marL="457200" lvl="1" indent="-228600">
              <a:buFont typeface="Wingdings" panose="05000000000000000000" pitchFamily="2" charset="2"/>
              <a:buChar char="§"/>
            </a:pPr>
            <a:r>
              <a:rPr lang="en-US" sz="2200" dirty="0"/>
              <a:t>Complainant voluntarily withdraws some or all allegations in complaint, Title IX coordinator declines to initiate, and district determines that without allegations, no sex discrimination even if proven; or</a:t>
            </a:r>
          </a:p>
          <a:p>
            <a:pPr marL="457200" lvl="1" indent="-228600">
              <a:buFont typeface="Wingdings" panose="05000000000000000000" pitchFamily="2" charset="2"/>
              <a:buChar char="§"/>
            </a:pPr>
            <a:r>
              <a:rPr lang="en-US" sz="2200" dirty="0"/>
              <a:t>District determines allegations, if proven would not constitute sex discrimination. </a:t>
            </a:r>
          </a:p>
        </p:txBody>
      </p:sp>
    </p:spTree>
    <p:extLst>
      <p:ext uri="{BB962C8B-B14F-4D97-AF65-F5344CB8AC3E}">
        <p14:creationId xmlns:p14="http://schemas.microsoft.com/office/powerpoint/2010/main" val="16038999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8693E-832B-EC5B-4D9E-35E86A0FB347}"/>
              </a:ext>
            </a:extLst>
          </p:cNvPr>
          <p:cNvSpPr>
            <a:spLocks noGrp="1"/>
          </p:cNvSpPr>
          <p:nvPr>
            <p:ph type="title"/>
          </p:nvPr>
        </p:nvSpPr>
        <p:spPr/>
        <p:txBody>
          <a:bodyPr/>
          <a:lstStyle/>
          <a:p>
            <a:pPr algn="ctr"/>
            <a:r>
              <a:rPr lang="en-US" b="1" dirty="0">
                <a:latin typeface="+mn-lt"/>
              </a:rPr>
              <a:t>2024 Title IX Regulations </a:t>
            </a:r>
            <a:br>
              <a:rPr lang="en-US" b="1" dirty="0">
                <a:latin typeface="+mn-lt"/>
              </a:rPr>
            </a:br>
            <a:r>
              <a:rPr lang="en-US" b="1" dirty="0">
                <a:latin typeface="+mn-lt"/>
              </a:rPr>
              <a:t>Students with Disabilities</a:t>
            </a:r>
          </a:p>
        </p:txBody>
      </p:sp>
      <p:sp>
        <p:nvSpPr>
          <p:cNvPr id="3" name="Content Placeholder 2">
            <a:extLst>
              <a:ext uri="{FF2B5EF4-FFF2-40B4-BE49-F238E27FC236}">
                <a16:creationId xmlns:a16="http://schemas.microsoft.com/office/drawing/2014/main" id="{4BE28FF2-CAE0-1FFE-3A02-D380FE999DCC}"/>
              </a:ext>
            </a:extLst>
          </p:cNvPr>
          <p:cNvSpPr>
            <a:spLocks noGrp="1"/>
          </p:cNvSpPr>
          <p:nvPr>
            <p:ph idx="1"/>
          </p:nvPr>
        </p:nvSpPr>
        <p:spPr/>
        <p:txBody>
          <a:bodyPr/>
          <a:lstStyle/>
          <a:p>
            <a:pPr>
              <a:buFont typeface="Wingdings" panose="05000000000000000000" pitchFamily="2" charset="2"/>
              <a:buChar char="§"/>
            </a:pPr>
            <a:r>
              <a:rPr lang="en-US" sz="2800" dirty="0"/>
              <a:t>If a party is a student with a disability, Title IX coordinator must determine how to comply with IDEA and/or 504 during the grievance process and implementation of supportive measures by:</a:t>
            </a:r>
          </a:p>
          <a:p>
            <a:pPr lvl="1"/>
            <a:r>
              <a:rPr lang="en-US" sz="2800" dirty="0"/>
              <a:t>	Consulting with one or more members of the student’s IEP 	team; or</a:t>
            </a:r>
          </a:p>
          <a:p>
            <a:pPr lvl="1"/>
            <a:r>
              <a:rPr lang="en-US" sz="2800" dirty="0"/>
              <a:t>	Consulting with one or more members of the student’s 504 	team. </a:t>
            </a:r>
          </a:p>
          <a:p>
            <a:endParaRPr lang="en-US" sz="2800" dirty="0"/>
          </a:p>
          <a:p>
            <a:endParaRPr lang="en-US" dirty="0"/>
          </a:p>
        </p:txBody>
      </p:sp>
    </p:spTree>
    <p:extLst>
      <p:ext uri="{BB962C8B-B14F-4D97-AF65-F5344CB8AC3E}">
        <p14:creationId xmlns:p14="http://schemas.microsoft.com/office/powerpoint/2010/main" val="1801847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80C12-6C75-0B53-1C56-ABE4AD8CFEC8}"/>
              </a:ext>
            </a:extLst>
          </p:cNvPr>
          <p:cNvSpPr>
            <a:spLocks noGrp="1"/>
          </p:cNvSpPr>
          <p:nvPr>
            <p:ph type="title"/>
          </p:nvPr>
        </p:nvSpPr>
        <p:spPr/>
        <p:txBody>
          <a:bodyPr/>
          <a:lstStyle/>
          <a:p>
            <a:pPr algn="ctr"/>
            <a:r>
              <a:rPr lang="en-US" b="1" dirty="0">
                <a:latin typeface="+mn-lt"/>
              </a:rPr>
              <a:t>2024 Title IX Regulations</a:t>
            </a:r>
            <a:br>
              <a:rPr lang="en-US" b="1" dirty="0">
                <a:latin typeface="+mn-lt"/>
              </a:rPr>
            </a:br>
            <a:r>
              <a:rPr lang="en-US" b="1" dirty="0">
                <a:latin typeface="+mn-lt"/>
              </a:rPr>
              <a:t>Record Keeping</a:t>
            </a:r>
          </a:p>
        </p:txBody>
      </p:sp>
      <p:sp>
        <p:nvSpPr>
          <p:cNvPr id="3" name="Content Placeholder 2">
            <a:extLst>
              <a:ext uri="{FF2B5EF4-FFF2-40B4-BE49-F238E27FC236}">
                <a16:creationId xmlns:a16="http://schemas.microsoft.com/office/drawing/2014/main" id="{8B67D0C0-4EBF-B2E7-2573-D207D1A128EC}"/>
              </a:ext>
            </a:extLst>
          </p:cNvPr>
          <p:cNvSpPr>
            <a:spLocks noGrp="1"/>
          </p:cNvSpPr>
          <p:nvPr>
            <p:ph idx="1"/>
          </p:nvPr>
        </p:nvSpPr>
        <p:spPr/>
        <p:txBody>
          <a:bodyPr>
            <a:normAutofit/>
          </a:bodyPr>
          <a:lstStyle/>
          <a:p>
            <a:pPr marL="228600" indent="-228600">
              <a:buFont typeface="Wingdings" panose="05000000000000000000" pitchFamily="2" charset="2"/>
              <a:buChar char="§"/>
            </a:pPr>
            <a:r>
              <a:rPr lang="en-US" sz="2800" dirty="0"/>
              <a:t>Retain for seven years:</a:t>
            </a:r>
          </a:p>
          <a:p>
            <a:pPr marL="457200" lvl="1" indent="-228600">
              <a:buFont typeface="Wingdings" panose="05000000000000000000" pitchFamily="2" charset="2"/>
              <a:buChar char="§"/>
            </a:pPr>
            <a:r>
              <a:rPr lang="en-US" sz="2800" dirty="0"/>
              <a:t>For each complaint, records related to informal resolution or grievance procedure and outcome</a:t>
            </a:r>
          </a:p>
          <a:p>
            <a:pPr marL="457200" lvl="1" indent="-228600">
              <a:buFont typeface="Wingdings" panose="05000000000000000000" pitchFamily="2" charset="2"/>
              <a:buChar char="§"/>
            </a:pPr>
            <a:r>
              <a:rPr lang="en-US" sz="2800" dirty="0"/>
              <a:t>For each notification received by Title IX coordinator of possible conduct under Title IX, records documenting actions the District took to meet its obligations</a:t>
            </a:r>
          </a:p>
          <a:p>
            <a:pPr marL="457200" lvl="1" indent="-228600">
              <a:buFont typeface="Wingdings" panose="05000000000000000000" pitchFamily="2" charset="2"/>
              <a:buChar char="§"/>
            </a:pPr>
            <a:r>
              <a:rPr lang="en-US" sz="2800" dirty="0"/>
              <a:t>Training materials</a:t>
            </a:r>
          </a:p>
        </p:txBody>
      </p:sp>
    </p:spTree>
    <p:extLst>
      <p:ext uri="{BB962C8B-B14F-4D97-AF65-F5344CB8AC3E}">
        <p14:creationId xmlns:p14="http://schemas.microsoft.com/office/powerpoint/2010/main" val="1307768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615DF-677F-6E2C-8045-38AD3255EBB1}"/>
              </a:ext>
            </a:extLst>
          </p:cNvPr>
          <p:cNvSpPr>
            <a:spLocks noGrp="1"/>
          </p:cNvSpPr>
          <p:nvPr>
            <p:ph type="title"/>
          </p:nvPr>
        </p:nvSpPr>
        <p:spPr/>
        <p:txBody>
          <a:bodyPr>
            <a:normAutofit fontScale="90000"/>
          </a:bodyPr>
          <a:lstStyle/>
          <a:p>
            <a:pPr marL="0" indent="0" algn="ctr"/>
            <a:br>
              <a:rPr lang="en-US" sz="3100" b="1" dirty="0">
                <a:latin typeface="+mn-lt"/>
              </a:rPr>
            </a:br>
            <a:r>
              <a:rPr lang="en-US" sz="5300" b="1" dirty="0">
                <a:latin typeface="+mn-lt"/>
              </a:rPr>
              <a:t>2024 Title IX Regulations</a:t>
            </a:r>
            <a:br>
              <a:rPr lang="en-US" sz="5300" b="1" dirty="0">
                <a:latin typeface="+mn-lt"/>
              </a:rPr>
            </a:br>
            <a:r>
              <a:rPr lang="en-US" sz="5300" b="1" dirty="0">
                <a:latin typeface="+mn-lt"/>
              </a:rPr>
              <a:t>Training Requirements</a:t>
            </a:r>
          </a:p>
        </p:txBody>
      </p:sp>
      <p:sp>
        <p:nvSpPr>
          <p:cNvPr id="3" name="Content Placeholder 2">
            <a:extLst>
              <a:ext uri="{FF2B5EF4-FFF2-40B4-BE49-F238E27FC236}">
                <a16:creationId xmlns:a16="http://schemas.microsoft.com/office/drawing/2014/main" id="{09BB87FD-EB0B-7AE3-48DA-7B878D5C7B63}"/>
              </a:ext>
            </a:extLst>
          </p:cNvPr>
          <p:cNvSpPr>
            <a:spLocks noGrp="1"/>
          </p:cNvSpPr>
          <p:nvPr>
            <p:ph idx="1"/>
          </p:nvPr>
        </p:nvSpPr>
        <p:spPr>
          <a:xfrm>
            <a:off x="1097280" y="1845734"/>
            <a:ext cx="10058400" cy="4402666"/>
          </a:xfrm>
        </p:spPr>
        <p:txBody>
          <a:bodyPr>
            <a:normAutofit fontScale="92500" lnSpcReduction="10000"/>
          </a:bodyPr>
          <a:lstStyle/>
          <a:p>
            <a:pPr marL="228600" indent="-228600">
              <a:buFont typeface="Wingdings" panose="05000000000000000000" pitchFamily="2" charset="2"/>
              <a:buChar char="§"/>
            </a:pPr>
            <a:r>
              <a:rPr lang="en-US" sz="2400" dirty="0"/>
              <a:t>Employees with a Title IX role (Coordinator, Investigator, Decisionmakers)</a:t>
            </a:r>
          </a:p>
          <a:p>
            <a:pPr marL="457200" lvl="1" indent="-228600">
              <a:spcBef>
                <a:spcPts val="1200"/>
              </a:spcBef>
              <a:buFont typeface="Wingdings" panose="05000000000000000000" pitchFamily="2" charset="2"/>
              <a:buChar char="§"/>
            </a:pPr>
            <a:r>
              <a:rPr lang="en-US" sz="2000" dirty="0"/>
              <a:t>Promptly upon hiring or changing roles and annually</a:t>
            </a:r>
          </a:p>
          <a:p>
            <a:pPr marL="457200" lvl="1" indent="-228600">
              <a:spcBef>
                <a:spcPts val="1200"/>
              </a:spcBef>
              <a:buFont typeface="Wingdings" panose="05000000000000000000" pitchFamily="2" charset="2"/>
              <a:buChar char="§"/>
            </a:pPr>
            <a:r>
              <a:rPr lang="en-US" sz="2000" dirty="0"/>
              <a:t>District’s obligation to address sex discrimination</a:t>
            </a:r>
          </a:p>
          <a:p>
            <a:pPr marL="457200" lvl="1" indent="-228600">
              <a:spcBef>
                <a:spcPts val="1200"/>
              </a:spcBef>
              <a:buFont typeface="Wingdings" panose="05000000000000000000" pitchFamily="2" charset="2"/>
              <a:buChar char="§"/>
            </a:pPr>
            <a:r>
              <a:rPr lang="en-US" sz="2000" dirty="0"/>
              <a:t>Scope of conduct that constitutes sex discrimination including definition of sex-based harassment, notification and information requirements (pregnancy and response to conduct that may reasonably constitute sex discrimination)</a:t>
            </a:r>
          </a:p>
          <a:p>
            <a:pPr marL="457200" lvl="1" indent="-228600">
              <a:spcBef>
                <a:spcPts val="1200"/>
              </a:spcBef>
              <a:buFont typeface="Wingdings" panose="05000000000000000000" pitchFamily="2" charset="2"/>
              <a:buChar char="§"/>
            </a:pPr>
            <a:r>
              <a:rPr lang="en-US" sz="2000" dirty="0"/>
              <a:t>Training on topics related to responsibility:</a:t>
            </a:r>
          </a:p>
          <a:p>
            <a:pPr marL="685800" lvl="1" indent="-239713">
              <a:spcBef>
                <a:spcPts val="1200"/>
              </a:spcBef>
              <a:buFont typeface="Wingdings" panose="05000000000000000000" pitchFamily="2" charset="2"/>
              <a:buChar char="§"/>
            </a:pPr>
            <a:r>
              <a:rPr lang="en-US" sz="2000" dirty="0"/>
              <a:t>Obligations to respond to sex discrimination</a:t>
            </a:r>
          </a:p>
          <a:p>
            <a:pPr marL="685800" lvl="1" indent="-239713">
              <a:spcBef>
                <a:spcPts val="1200"/>
              </a:spcBef>
              <a:buFont typeface="Wingdings" panose="05000000000000000000" pitchFamily="2" charset="2"/>
              <a:buChar char="§"/>
            </a:pPr>
            <a:r>
              <a:rPr lang="en-US" sz="2000" dirty="0"/>
              <a:t>Grievance procedure</a:t>
            </a:r>
          </a:p>
          <a:p>
            <a:pPr marL="685800" lvl="1" indent="-239713">
              <a:spcBef>
                <a:spcPts val="1200"/>
              </a:spcBef>
              <a:buFont typeface="Wingdings" panose="05000000000000000000" pitchFamily="2" charset="2"/>
              <a:buChar char="§"/>
            </a:pPr>
            <a:r>
              <a:rPr lang="en-US" sz="2000" dirty="0"/>
              <a:t>How to serve impartially – avoiding prejudgment, conflicts of interest and bias</a:t>
            </a:r>
          </a:p>
          <a:p>
            <a:pPr marL="685800" lvl="1" indent="-239713">
              <a:spcBef>
                <a:spcPts val="1200"/>
              </a:spcBef>
              <a:buFont typeface="Wingdings" panose="05000000000000000000" pitchFamily="2" charset="2"/>
              <a:buChar char="§"/>
            </a:pPr>
            <a:r>
              <a:rPr lang="en-US" sz="2000" dirty="0"/>
              <a:t>Meaning of relevant in relation to questions and evidence and impermissible evidence.</a:t>
            </a:r>
          </a:p>
        </p:txBody>
      </p:sp>
    </p:spTree>
    <p:extLst>
      <p:ext uri="{BB962C8B-B14F-4D97-AF65-F5344CB8AC3E}">
        <p14:creationId xmlns:p14="http://schemas.microsoft.com/office/powerpoint/2010/main" val="23913272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E52336-89F4-2E16-1F96-7D9CA6AB4016}"/>
              </a:ext>
            </a:extLst>
          </p:cNvPr>
          <p:cNvSpPr>
            <a:spLocks noGrp="1"/>
          </p:cNvSpPr>
          <p:nvPr>
            <p:ph type="title"/>
          </p:nvPr>
        </p:nvSpPr>
        <p:spPr>
          <a:xfrm>
            <a:off x="1097280" y="286603"/>
            <a:ext cx="9694545" cy="1450757"/>
          </a:xfrm>
        </p:spPr>
        <p:txBody>
          <a:bodyPr>
            <a:normAutofit/>
          </a:bodyPr>
          <a:lstStyle/>
          <a:p>
            <a:pPr algn="ctr"/>
            <a:r>
              <a:rPr lang="en-US" b="1" dirty="0">
                <a:latin typeface="+mn-lt"/>
              </a:rPr>
              <a:t>2024 Title IX Regulations</a:t>
            </a:r>
            <a:br>
              <a:rPr lang="en-US" b="1" dirty="0">
                <a:latin typeface="+mn-lt"/>
              </a:rPr>
            </a:br>
            <a:r>
              <a:rPr lang="en-US" b="1" dirty="0">
                <a:latin typeface="+mn-lt"/>
              </a:rPr>
              <a:t>Training Requirements</a:t>
            </a:r>
          </a:p>
        </p:txBody>
      </p:sp>
      <p:sp>
        <p:nvSpPr>
          <p:cNvPr id="3" name="Content Placeholder 2">
            <a:extLst>
              <a:ext uri="{FF2B5EF4-FFF2-40B4-BE49-F238E27FC236}">
                <a16:creationId xmlns:a16="http://schemas.microsoft.com/office/drawing/2014/main" id="{1413F945-DD1C-E942-5208-1844EFF3341C}"/>
              </a:ext>
            </a:extLst>
          </p:cNvPr>
          <p:cNvSpPr>
            <a:spLocks noGrp="1"/>
          </p:cNvSpPr>
          <p:nvPr>
            <p:ph idx="1"/>
          </p:nvPr>
        </p:nvSpPr>
        <p:spPr>
          <a:xfrm>
            <a:off x="1097280" y="1845734"/>
            <a:ext cx="10058400" cy="4345516"/>
          </a:xfrm>
        </p:spPr>
        <p:txBody>
          <a:bodyPr>
            <a:noAutofit/>
          </a:bodyPr>
          <a:lstStyle/>
          <a:p>
            <a:pPr marL="164592" indent="-228600">
              <a:buFont typeface="Wingdings" panose="05000000000000000000" pitchFamily="2" charset="2"/>
              <a:buChar char="§"/>
            </a:pPr>
            <a:r>
              <a:rPr lang="en-US" sz="2400" dirty="0"/>
              <a:t>For Informal Resolution Facilitators</a:t>
            </a:r>
          </a:p>
          <a:p>
            <a:pPr marL="457200" lvl="1" indent="-228600">
              <a:buFont typeface="Wingdings" panose="05000000000000000000" pitchFamily="2" charset="2"/>
              <a:buChar char="§"/>
            </a:pPr>
            <a:r>
              <a:rPr lang="en-US" sz="2000" dirty="0"/>
              <a:t>Upon designation and annually.</a:t>
            </a:r>
          </a:p>
          <a:p>
            <a:pPr marL="457200" lvl="1" indent="-228600">
              <a:buFont typeface="Wingdings" panose="05000000000000000000" pitchFamily="2" charset="2"/>
              <a:buChar char="§"/>
            </a:pPr>
            <a:r>
              <a:rPr lang="en-US" sz="2000" dirty="0"/>
              <a:t>District’s obligation to address sex discrimination</a:t>
            </a:r>
          </a:p>
          <a:p>
            <a:pPr marL="457200" lvl="1" indent="-228600">
              <a:buFont typeface="Wingdings" panose="05000000000000000000" pitchFamily="2" charset="2"/>
              <a:buChar char="§"/>
            </a:pPr>
            <a:r>
              <a:rPr lang="en-US" sz="2000" dirty="0"/>
              <a:t>Scope of conduct that constitutes sex discrimination including definition of sex-based harassment</a:t>
            </a:r>
          </a:p>
          <a:p>
            <a:pPr marL="457200" lvl="1" indent="-228600">
              <a:buFont typeface="Wingdings" panose="05000000000000000000" pitchFamily="2" charset="2"/>
              <a:buChar char="§"/>
            </a:pPr>
            <a:r>
              <a:rPr lang="en-US" sz="2000" dirty="0"/>
              <a:t>Notification and information requirements</a:t>
            </a:r>
          </a:p>
          <a:p>
            <a:pPr marL="457200" lvl="1" indent="-228600">
              <a:buFont typeface="Wingdings" panose="05000000000000000000" pitchFamily="2" charset="2"/>
              <a:buChar char="§"/>
            </a:pPr>
            <a:r>
              <a:rPr lang="en-US" sz="2000" dirty="0"/>
              <a:t>Rules and practices of informal resolution process and how to serve impartially.</a:t>
            </a:r>
          </a:p>
          <a:p>
            <a:pPr marL="164592" indent="-228600">
              <a:buFont typeface="Wingdings" panose="05000000000000000000" pitchFamily="2" charset="2"/>
              <a:buChar char="§"/>
            </a:pPr>
            <a:r>
              <a:rPr lang="en-US" sz="2400" dirty="0"/>
              <a:t>For All Employees</a:t>
            </a:r>
          </a:p>
          <a:p>
            <a:pPr marL="457200" lvl="1" indent="-228600">
              <a:buFont typeface="Wingdings" panose="05000000000000000000" pitchFamily="2" charset="2"/>
              <a:buChar char="§"/>
            </a:pPr>
            <a:r>
              <a:rPr lang="en-US" sz="2000" dirty="0"/>
              <a:t>Upon hire or change in position and annually.</a:t>
            </a:r>
          </a:p>
          <a:p>
            <a:pPr marL="457200" lvl="1" indent="-228600">
              <a:buFont typeface="Wingdings" panose="05000000000000000000" pitchFamily="2" charset="2"/>
              <a:buChar char="§"/>
            </a:pPr>
            <a:r>
              <a:rPr lang="en-US" sz="2000" dirty="0"/>
              <a:t>District’s obligation to address sex discrimination;</a:t>
            </a:r>
          </a:p>
          <a:p>
            <a:pPr marL="457200" lvl="1" indent="-228600">
              <a:buFont typeface="Wingdings" panose="05000000000000000000" pitchFamily="2" charset="2"/>
              <a:buChar char="§"/>
            </a:pPr>
            <a:r>
              <a:rPr lang="en-US" sz="2000" dirty="0"/>
              <a:t>Scope of conduct that constitutes sex discrimination including definition of sex-based harassment, notification and information requirements.</a:t>
            </a:r>
          </a:p>
        </p:txBody>
      </p:sp>
    </p:spTree>
    <p:extLst>
      <p:ext uri="{BB962C8B-B14F-4D97-AF65-F5344CB8AC3E}">
        <p14:creationId xmlns:p14="http://schemas.microsoft.com/office/powerpoint/2010/main" val="12243470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96E5-5E6E-9FC0-1930-4678E076A81B}"/>
              </a:ext>
            </a:extLst>
          </p:cNvPr>
          <p:cNvSpPr>
            <a:spLocks noGrp="1"/>
          </p:cNvSpPr>
          <p:nvPr>
            <p:ph type="title"/>
          </p:nvPr>
        </p:nvSpPr>
        <p:spPr/>
        <p:txBody>
          <a:bodyPr>
            <a:normAutofit/>
          </a:bodyPr>
          <a:lstStyle/>
          <a:p>
            <a:pPr algn="ctr"/>
            <a:r>
              <a:rPr lang="en-US" b="1" dirty="0">
                <a:latin typeface="+mn-lt"/>
              </a:rPr>
              <a:t>2024 Title IX Regulations</a:t>
            </a:r>
            <a:br>
              <a:rPr lang="en-US" b="1" dirty="0">
                <a:latin typeface="+mn-lt"/>
              </a:rPr>
            </a:br>
            <a:r>
              <a:rPr lang="en-US" b="1" dirty="0">
                <a:latin typeface="+mn-lt"/>
              </a:rPr>
              <a:t>NEOLA Policy Update </a:t>
            </a:r>
          </a:p>
        </p:txBody>
      </p:sp>
      <p:sp>
        <p:nvSpPr>
          <p:cNvPr id="3" name="Content Placeholder 2">
            <a:extLst>
              <a:ext uri="{FF2B5EF4-FFF2-40B4-BE49-F238E27FC236}">
                <a16:creationId xmlns:a16="http://schemas.microsoft.com/office/drawing/2014/main" id="{4573C890-19DC-87F2-7976-0980B8B41894}"/>
              </a:ext>
            </a:extLst>
          </p:cNvPr>
          <p:cNvSpPr>
            <a:spLocks noGrp="1"/>
          </p:cNvSpPr>
          <p:nvPr>
            <p:ph idx="1"/>
          </p:nvPr>
        </p:nvSpPr>
        <p:spPr>
          <a:xfrm>
            <a:off x="1097280" y="1912236"/>
            <a:ext cx="10058400" cy="4023360"/>
          </a:xfrm>
        </p:spPr>
        <p:txBody>
          <a:bodyPr>
            <a:normAutofit/>
          </a:bodyPr>
          <a:lstStyle/>
          <a:p>
            <a:pPr marL="228600" indent="-228600">
              <a:buFont typeface="Wingdings" panose="05000000000000000000" pitchFamily="2" charset="2"/>
              <a:buChar char="§"/>
            </a:pPr>
            <a:r>
              <a:rPr lang="en-US" sz="3200" dirty="0"/>
              <a:t>The Policy Drafting Process</a:t>
            </a:r>
          </a:p>
          <a:p>
            <a:pPr marL="228600" indent="-228600">
              <a:buFont typeface="Wingdings" panose="05000000000000000000" pitchFamily="2" charset="2"/>
              <a:buChar char="§"/>
            </a:pPr>
            <a:r>
              <a:rPr lang="en-US" sz="3200" dirty="0"/>
              <a:t>Why two Title IX (2) Policies?</a:t>
            </a:r>
          </a:p>
          <a:p>
            <a:pPr marL="228600" indent="-228600">
              <a:buFont typeface="Wingdings" panose="05000000000000000000" pitchFamily="2" charset="2"/>
              <a:buChar char="§"/>
            </a:pPr>
            <a:r>
              <a:rPr lang="en-US" sz="3200" dirty="0"/>
              <a:t>NEOLA’s Title IX Administrative Guidelines</a:t>
            </a:r>
          </a:p>
          <a:p>
            <a:pPr marL="228600" indent="-228600">
              <a:buFont typeface="Wingdings" panose="05000000000000000000" pitchFamily="2" charset="2"/>
              <a:buChar char="§"/>
            </a:pPr>
            <a:r>
              <a:rPr lang="en-US" sz="3200" dirty="0"/>
              <a:t>Available NEOLA resources</a:t>
            </a:r>
          </a:p>
          <a:p>
            <a:pPr marL="228600" indent="-228600">
              <a:buFont typeface="Wingdings" panose="05000000000000000000" pitchFamily="2" charset="2"/>
              <a:buChar char="§"/>
            </a:pPr>
            <a:r>
              <a:rPr lang="en-US" sz="3200" dirty="0"/>
              <a:t>Future Crosswalk between former policy, new policy, and alternative complaint procedures  </a:t>
            </a:r>
          </a:p>
        </p:txBody>
      </p:sp>
    </p:spTree>
    <p:extLst>
      <p:ext uri="{BB962C8B-B14F-4D97-AF65-F5344CB8AC3E}">
        <p14:creationId xmlns:p14="http://schemas.microsoft.com/office/powerpoint/2010/main" val="1960667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A51AA-3FC8-67E8-C18D-30476D3DDBBC}"/>
              </a:ext>
            </a:extLst>
          </p:cNvPr>
          <p:cNvSpPr>
            <a:spLocks noGrp="1"/>
          </p:cNvSpPr>
          <p:nvPr>
            <p:ph type="title"/>
          </p:nvPr>
        </p:nvSpPr>
        <p:spPr>
          <a:xfrm>
            <a:off x="1097280" y="864524"/>
            <a:ext cx="10058400" cy="872836"/>
          </a:xfrm>
        </p:spPr>
        <p:txBody>
          <a:bodyPr>
            <a:normAutofit fontScale="90000"/>
          </a:bodyPr>
          <a:lstStyle/>
          <a:p>
            <a:pPr algn="ctr"/>
            <a:r>
              <a:rPr lang="en-US" b="1" dirty="0">
                <a:latin typeface="+mn-lt"/>
              </a:rPr>
              <a:t>2024 Title IX Regulations</a:t>
            </a:r>
            <a:br>
              <a:rPr lang="en-US" b="1" dirty="0">
                <a:latin typeface="+mn-lt"/>
              </a:rPr>
            </a:br>
            <a:r>
              <a:rPr lang="en-US" b="1" dirty="0">
                <a:latin typeface="+mn-lt"/>
              </a:rPr>
              <a:t>NEOLA Policy Considerations </a:t>
            </a:r>
            <a:endParaRPr lang="en-US" b="1" dirty="0"/>
          </a:p>
        </p:txBody>
      </p:sp>
      <p:sp>
        <p:nvSpPr>
          <p:cNvPr id="3" name="Content Placeholder 2">
            <a:extLst>
              <a:ext uri="{FF2B5EF4-FFF2-40B4-BE49-F238E27FC236}">
                <a16:creationId xmlns:a16="http://schemas.microsoft.com/office/drawing/2014/main" id="{543D084E-23E8-912D-9F88-F7EE9A5BD145}"/>
              </a:ext>
            </a:extLst>
          </p:cNvPr>
          <p:cNvSpPr>
            <a:spLocks noGrp="1"/>
          </p:cNvSpPr>
          <p:nvPr>
            <p:ph idx="1"/>
          </p:nvPr>
        </p:nvSpPr>
        <p:spPr>
          <a:xfrm>
            <a:off x="1097280" y="1970116"/>
            <a:ext cx="10058400" cy="4023360"/>
          </a:xfrm>
        </p:spPr>
        <p:txBody>
          <a:bodyPr/>
          <a:lstStyle/>
          <a:p>
            <a:pPr marL="228600" indent="-228600">
              <a:buFont typeface="Wingdings" panose="05000000000000000000" pitchFamily="2" charset="2"/>
              <a:buChar char="§"/>
            </a:pPr>
            <a:r>
              <a:rPr lang="en-US" sz="2800" dirty="0"/>
              <a:t>Defining or excluding “Confidential Employees”</a:t>
            </a:r>
          </a:p>
          <a:p>
            <a:pPr marL="228600" indent="-228600">
              <a:buFont typeface="Wingdings" panose="05000000000000000000" pitchFamily="2" charset="2"/>
              <a:buChar char="§"/>
            </a:pPr>
            <a:r>
              <a:rPr lang="en-US" sz="2800" dirty="0"/>
              <a:t>Selecting and designating Title IX Coordinator(s) </a:t>
            </a:r>
          </a:p>
          <a:p>
            <a:pPr marL="228600" indent="-228600">
              <a:buFont typeface="Wingdings" panose="05000000000000000000" pitchFamily="2" charset="2"/>
              <a:buChar char="§"/>
            </a:pPr>
            <a:r>
              <a:rPr lang="en-US" sz="2800" dirty="0"/>
              <a:t>Preserving Flexibility in the Grievance Procedure</a:t>
            </a:r>
          </a:p>
          <a:p>
            <a:pPr marL="228600" indent="-228600">
              <a:buFont typeface="Wingdings" panose="05000000000000000000" pitchFamily="2" charset="2"/>
              <a:buChar char="§"/>
            </a:pPr>
            <a:r>
              <a:rPr lang="en-US" sz="2800" dirty="0"/>
              <a:t>Setting Grievance Procedure Timelines and Extensions </a:t>
            </a:r>
          </a:p>
          <a:p>
            <a:pPr marL="228600" indent="-228600">
              <a:buFont typeface="Wingdings" panose="05000000000000000000" pitchFamily="2" charset="2"/>
              <a:buChar char="§"/>
            </a:pPr>
            <a:r>
              <a:rPr lang="en-US" sz="2800" dirty="0"/>
              <a:t>Designating Appeal Decisionmakers and Facilitators of Informal Resolution</a:t>
            </a:r>
          </a:p>
          <a:p>
            <a:pPr marL="228600" indent="-228600">
              <a:buFont typeface="Wingdings" panose="05000000000000000000" pitchFamily="2" charset="2"/>
              <a:buChar char="§"/>
            </a:pPr>
            <a:r>
              <a:rPr lang="en-US" sz="2800" dirty="0"/>
              <a:t>Identifying Potential Disciplinary Sanctions</a:t>
            </a:r>
          </a:p>
          <a:p>
            <a:pPr>
              <a:buFont typeface="Wingdings" panose="05000000000000000000" pitchFamily="2" charset="2"/>
              <a:buChar char="§"/>
            </a:pPr>
            <a:endParaRPr lang="en-US" dirty="0"/>
          </a:p>
        </p:txBody>
      </p:sp>
    </p:spTree>
    <p:extLst>
      <p:ext uri="{BB962C8B-B14F-4D97-AF65-F5344CB8AC3E}">
        <p14:creationId xmlns:p14="http://schemas.microsoft.com/office/powerpoint/2010/main" val="3617530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D1EB5-9F2A-92AC-D3E5-9F1232532029}"/>
              </a:ext>
            </a:extLst>
          </p:cNvPr>
          <p:cNvSpPr>
            <a:spLocks noGrp="1"/>
          </p:cNvSpPr>
          <p:nvPr>
            <p:ph type="title"/>
          </p:nvPr>
        </p:nvSpPr>
        <p:spPr/>
        <p:txBody>
          <a:bodyPr/>
          <a:lstStyle/>
          <a:p>
            <a:pPr algn="ctr"/>
            <a:r>
              <a:rPr lang="en-US" b="1" dirty="0">
                <a:latin typeface="+mn-lt"/>
              </a:rPr>
              <a:t>Title IX Resources</a:t>
            </a:r>
            <a:br>
              <a:rPr lang="en-US" b="1" dirty="0">
                <a:latin typeface="+mn-lt"/>
              </a:rPr>
            </a:br>
            <a:r>
              <a:rPr lang="en-US" b="1" dirty="0">
                <a:latin typeface="+mn-lt"/>
              </a:rPr>
              <a:t>Sample Notice of Nondiscrimination</a:t>
            </a:r>
          </a:p>
        </p:txBody>
      </p:sp>
      <p:sp>
        <p:nvSpPr>
          <p:cNvPr id="3" name="Content Placeholder 2">
            <a:extLst>
              <a:ext uri="{FF2B5EF4-FFF2-40B4-BE49-F238E27FC236}">
                <a16:creationId xmlns:a16="http://schemas.microsoft.com/office/drawing/2014/main" id="{1C113164-107C-20AC-0740-B4BA6772BF7E}"/>
              </a:ext>
            </a:extLst>
          </p:cNvPr>
          <p:cNvSpPr>
            <a:spLocks noGrp="1"/>
          </p:cNvSpPr>
          <p:nvPr>
            <p:ph idx="1"/>
          </p:nvPr>
        </p:nvSpPr>
        <p:spPr/>
        <p:txBody>
          <a:bodyPr>
            <a:normAutofit/>
          </a:bodyPr>
          <a:lstStyle/>
          <a:p>
            <a:pPr marR="1500"/>
            <a:r>
              <a:rPr lang="en-US" sz="1800" b="0" i="0" u="none" strike="noStrike" baseline="0" dirty="0">
                <a:solidFill>
                  <a:srgbClr val="000000"/>
                </a:solidFill>
                <a:latin typeface="Times New Roman" panose="02020603050405020304" pitchFamily="18" charset="0"/>
              </a:rPr>
              <a:t>The 2024 amendments require districts to prominently include all elements of its notice of nondiscrimination on its website and in each handbook, catalog, announcement, bulletin, and application form that it makes available to people entitled to notice, or which are otherwise used in connection with the recruitment of students or employees. </a:t>
            </a:r>
          </a:p>
          <a:p>
            <a:pPr marR="1500"/>
            <a:r>
              <a:rPr lang="en-US" sz="1800" dirty="0">
                <a:solidFill>
                  <a:srgbClr val="000000"/>
                </a:solidFill>
                <a:latin typeface="Times New Roman" panose="02020603050405020304" pitchFamily="18" charset="0"/>
              </a:rPr>
              <a:t>Sample notice from U.S. Department of Education:</a:t>
            </a:r>
          </a:p>
          <a:p>
            <a:pPr marR="1500" lvl="1"/>
            <a:r>
              <a:rPr lang="en-US" sz="1600" b="0" i="0" u="none" strike="noStrike" baseline="0" dirty="0">
                <a:solidFill>
                  <a:srgbClr val="000000"/>
                </a:solidFill>
                <a:latin typeface="Times New Roman" panose="02020603050405020304" pitchFamily="18" charset="0"/>
              </a:rPr>
              <a:t>[ABC School] does not discriminate on the basis of sex and prohibits sex discrimination in any education program or activity that it operates, as required by Title IX and its regulations, including in admission4 and employment. </a:t>
            </a:r>
          </a:p>
          <a:p>
            <a:pPr lvl="1"/>
            <a:r>
              <a:rPr lang="en-US" sz="1600" b="0" i="0" u="none" strike="noStrike" baseline="0" dirty="0">
                <a:solidFill>
                  <a:srgbClr val="000000"/>
                </a:solidFill>
                <a:latin typeface="Times New Roman" panose="02020603050405020304" pitchFamily="18" charset="0"/>
              </a:rPr>
              <a:t>Inquiries about Title IX may be referred to [ABC School’s] Title IX Coordinator, the U.S. Department of Education’s Office for Civil Rights,5 or both. [ABC School’s] Title IX Coordinator is [name or title, office address, email address, and telephone number]. </a:t>
            </a:r>
          </a:p>
          <a:p>
            <a:pPr marR="4450" lvl="1"/>
            <a:r>
              <a:rPr lang="en-US" sz="1600" b="0" i="0" u="none" strike="noStrike" baseline="0" dirty="0">
                <a:solidFill>
                  <a:srgbClr val="000000"/>
                </a:solidFill>
                <a:latin typeface="Times New Roman" panose="02020603050405020304" pitchFamily="18" charset="0"/>
              </a:rPr>
              <a:t>[ABC School’s] nondiscrimination policy and grievance procedures can be located at [include link to location(s) on website or otherwise describe location(s)]. </a:t>
            </a:r>
          </a:p>
          <a:p>
            <a:pPr lvl="1"/>
            <a:r>
              <a:rPr lang="en-US" sz="1600" b="0" i="0" u="none" strike="noStrike" baseline="0" dirty="0">
                <a:solidFill>
                  <a:srgbClr val="000000"/>
                </a:solidFill>
                <a:latin typeface="Times New Roman" panose="02020603050405020304" pitchFamily="18" charset="0"/>
              </a:rPr>
              <a:t>To report information about conduct that may constitute sex discrimination or make a complaint of sex discrimination under Title IX, please refer to [include link to location(s) on website or otherwise describe location(s)]. </a:t>
            </a:r>
            <a:endParaRPr lang="en-US" dirty="0"/>
          </a:p>
        </p:txBody>
      </p:sp>
    </p:spTree>
    <p:extLst>
      <p:ext uri="{BB962C8B-B14F-4D97-AF65-F5344CB8AC3E}">
        <p14:creationId xmlns:p14="http://schemas.microsoft.com/office/powerpoint/2010/main" val="158770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E93C3-3D08-8D45-F2DE-4E9F5444382D}"/>
              </a:ext>
            </a:extLst>
          </p:cNvPr>
          <p:cNvSpPr>
            <a:spLocks noGrp="1"/>
          </p:cNvSpPr>
          <p:nvPr>
            <p:ph type="title"/>
          </p:nvPr>
        </p:nvSpPr>
        <p:spPr/>
        <p:txBody>
          <a:bodyPr>
            <a:normAutofit/>
          </a:bodyPr>
          <a:lstStyle/>
          <a:p>
            <a:pPr algn="ctr"/>
            <a:r>
              <a:rPr lang="en-US" b="1" dirty="0">
                <a:latin typeface="+mn-lt"/>
              </a:rPr>
              <a:t>2024 Title IX Legal Challenges</a:t>
            </a:r>
          </a:p>
        </p:txBody>
      </p:sp>
      <p:sp>
        <p:nvSpPr>
          <p:cNvPr id="3" name="Content Placeholder 2">
            <a:extLst>
              <a:ext uri="{FF2B5EF4-FFF2-40B4-BE49-F238E27FC236}">
                <a16:creationId xmlns:a16="http://schemas.microsoft.com/office/drawing/2014/main" id="{899DCAD9-4EE4-9CD0-F7E0-F003544AFE27}"/>
              </a:ext>
            </a:extLst>
          </p:cNvPr>
          <p:cNvSpPr>
            <a:spLocks noGrp="1"/>
          </p:cNvSpPr>
          <p:nvPr>
            <p:ph idx="1"/>
          </p:nvPr>
        </p:nvSpPr>
        <p:spPr>
          <a:xfrm>
            <a:off x="1097280" y="1845733"/>
            <a:ext cx="10058400" cy="4339407"/>
          </a:xfrm>
        </p:spPr>
        <p:txBody>
          <a:bodyPr>
            <a:normAutofit/>
          </a:bodyPr>
          <a:lstStyle/>
          <a:p>
            <a:pPr marL="0" indent="0">
              <a:buNone/>
            </a:pPr>
            <a:r>
              <a:rPr lang="en-US" sz="1800" b="1" i="1" dirty="0"/>
              <a:t>State of Louisiana et al v. U.S. Dept of Education, </a:t>
            </a:r>
            <a:r>
              <a:rPr lang="en-US" sz="1800" b="1" dirty="0"/>
              <a:t>2024 WL 2978786</a:t>
            </a:r>
          </a:p>
          <a:p>
            <a:pPr lvl="1">
              <a:buFont typeface="Wingdings" panose="05000000000000000000" pitchFamily="2" charset="2"/>
              <a:buChar char="§"/>
            </a:pPr>
            <a:r>
              <a:rPr lang="en-US" dirty="0"/>
              <a:t>Preliminary injunction granted preventing Louisiana, Mississippi, Montana, and Idaho from enforcing 2024 regulations.</a:t>
            </a:r>
          </a:p>
          <a:p>
            <a:pPr lvl="1">
              <a:buFont typeface="Wingdings" panose="05000000000000000000" pitchFamily="2" charset="2"/>
              <a:buChar char="§"/>
            </a:pPr>
            <a:r>
              <a:rPr lang="en-US" dirty="0"/>
              <a:t>Alleged that Department of Education overstepped Congressional authority when interpreting “sex” to include gender identity and sexual orientation.</a:t>
            </a:r>
          </a:p>
          <a:p>
            <a:pPr marL="201168" lvl="1" indent="0">
              <a:buNone/>
            </a:pPr>
            <a:endParaRPr lang="en-US" sz="1600" dirty="0"/>
          </a:p>
          <a:p>
            <a:pPr marL="0">
              <a:buNone/>
            </a:pPr>
            <a:r>
              <a:rPr lang="en-US" sz="1800" b="1" i="1" dirty="0"/>
              <a:t>Tennessee v. Cardona, </a:t>
            </a:r>
            <a:r>
              <a:rPr lang="en-US" sz="1800" b="1" dirty="0"/>
              <a:t>2024 WL 3019146</a:t>
            </a:r>
          </a:p>
          <a:p>
            <a:pPr marL="486918" lvl="1" indent="-285750">
              <a:buFont typeface="Wingdings" panose="05000000000000000000" pitchFamily="2" charset="2"/>
              <a:buChar char="§"/>
            </a:pPr>
            <a:r>
              <a:rPr lang="en-US" dirty="0"/>
              <a:t>Preliminary Injunction granted preventing Tennessee, Kentucky, Ohio, Indiana, Virginia, and West Virginia from enforcing 2024 regulations.</a:t>
            </a:r>
          </a:p>
          <a:p>
            <a:pPr marL="669798" lvl="2" indent="-285750">
              <a:buFont typeface="Wingdings" panose="05000000000000000000" pitchFamily="2" charset="2"/>
              <a:buChar char="§"/>
            </a:pPr>
            <a:r>
              <a:rPr lang="en-US" sz="1800" dirty="0"/>
              <a:t>Department likely exceeded delegated authority when defining gender identity and sexuality withing the definition of “sex”. </a:t>
            </a:r>
          </a:p>
          <a:p>
            <a:pPr marL="669798" lvl="2" indent="-285750">
              <a:buFont typeface="Wingdings" panose="05000000000000000000" pitchFamily="2" charset="2"/>
              <a:buChar char="§"/>
            </a:pPr>
            <a:r>
              <a:rPr lang="en-US" sz="1800" dirty="0"/>
              <a:t>Likely First Amendment Violation—Compelled speech, requires staff to refer to pronouns inconsistent with religious practice. </a:t>
            </a:r>
          </a:p>
          <a:p>
            <a:pPr marL="669798" lvl="2" indent="-285750">
              <a:buFont typeface="Wingdings" panose="05000000000000000000" pitchFamily="2" charset="2"/>
              <a:buChar char="§"/>
            </a:pPr>
            <a:r>
              <a:rPr lang="en-US" sz="1800" dirty="0"/>
              <a:t>Likely violates Parental Right to Control the Upbringing of One’s Children under the 14</a:t>
            </a:r>
            <a:r>
              <a:rPr lang="en-US" sz="1800" baseline="30000" dirty="0"/>
              <a:t>th</a:t>
            </a:r>
            <a:r>
              <a:rPr lang="en-US" sz="1800" dirty="0"/>
              <a:t> Amendment.</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23703129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5009B-F917-EA73-48F4-080EBE6F23C4}"/>
              </a:ext>
            </a:extLst>
          </p:cNvPr>
          <p:cNvSpPr>
            <a:spLocks noGrp="1"/>
          </p:cNvSpPr>
          <p:nvPr>
            <p:ph type="title"/>
          </p:nvPr>
        </p:nvSpPr>
        <p:spPr/>
        <p:txBody>
          <a:bodyPr/>
          <a:lstStyle/>
          <a:p>
            <a:pPr algn="ctr"/>
            <a:r>
              <a:rPr lang="en-US" b="1" dirty="0">
                <a:latin typeface="+mn-lt"/>
              </a:rPr>
              <a:t>Title IX Resources</a:t>
            </a:r>
            <a:br>
              <a:rPr lang="en-US" b="1" dirty="0">
                <a:latin typeface="+mn-lt"/>
              </a:rPr>
            </a:br>
            <a:r>
              <a:rPr lang="en-US" b="1" dirty="0">
                <a:latin typeface="+mn-lt"/>
              </a:rPr>
              <a:t>U.S. Department of Education</a:t>
            </a:r>
            <a:endParaRPr lang="en-US" dirty="0"/>
          </a:p>
        </p:txBody>
      </p:sp>
      <p:sp>
        <p:nvSpPr>
          <p:cNvPr id="3" name="Content Placeholder 2">
            <a:extLst>
              <a:ext uri="{FF2B5EF4-FFF2-40B4-BE49-F238E27FC236}">
                <a16:creationId xmlns:a16="http://schemas.microsoft.com/office/drawing/2014/main" id="{D60D03FE-A505-B103-7A84-27864AE9631C}"/>
              </a:ext>
            </a:extLst>
          </p:cNvPr>
          <p:cNvSpPr>
            <a:spLocks noGrp="1"/>
          </p:cNvSpPr>
          <p:nvPr>
            <p:ph idx="1"/>
          </p:nvPr>
        </p:nvSpPr>
        <p:spPr/>
        <p:txBody>
          <a:bodyPr/>
          <a:lstStyle/>
          <a:p>
            <a:pPr>
              <a:buFont typeface="Arial" panose="020B0604020202020204" pitchFamily="34" charset="0"/>
              <a:buChar char="•"/>
            </a:pPr>
            <a:r>
              <a:rPr lang="en-US" dirty="0">
                <a:solidFill>
                  <a:srgbClr val="6EAC1C"/>
                </a:solidFill>
                <a:hlinkClick r:id="rId2">
                  <a:extLst>
                    <a:ext uri="{A12FA001-AC4F-418D-AE19-62706E023703}">
                      <ahyp:hlinkClr xmlns:ahyp="http://schemas.microsoft.com/office/drawing/2018/hyperlinkcolor" val="tx"/>
                    </a:ext>
                  </a:extLst>
                </a:hlinkClick>
              </a:rPr>
              <a:t>https://ww w2.ed.gov/about/offices/list/ocr/docs/t9-unofficial-final-rule-2024.pdf</a:t>
            </a:r>
            <a:r>
              <a:rPr lang="en-US" dirty="0">
                <a:solidFill>
                  <a:srgbClr val="6EAC1C"/>
                </a:solidFill>
              </a:rPr>
              <a:t> (unofficial regulations)</a:t>
            </a:r>
          </a:p>
          <a:p>
            <a:pPr>
              <a:buFont typeface="Arial" panose="020B0604020202020204" pitchFamily="34" charset="0"/>
              <a:buChar char="•"/>
            </a:pPr>
            <a:r>
              <a:rPr lang="en-US" dirty="0">
                <a:hlinkClick r:id="rId3"/>
              </a:rPr>
              <a:t>https://www2.ed.gov/about/offices/list/ocr/docs/t9-final-rule-factsheet.pdf</a:t>
            </a:r>
            <a:r>
              <a:rPr lang="en-US" dirty="0">
                <a:solidFill>
                  <a:srgbClr val="6EAC1C"/>
                </a:solidFill>
              </a:rPr>
              <a:t> (fact sheet)</a:t>
            </a:r>
          </a:p>
          <a:p>
            <a:pPr>
              <a:buFont typeface="Arial" panose="020B0604020202020204" pitchFamily="34" charset="0"/>
              <a:buChar char="•"/>
            </a:pPr>
            <a:r>
              <a:rPr lang="en-US" dirty="0">
                <a:hlinkClick r:id="rId4"/>
              </a:rPr>
              <a:t>https://www2.ed.gov/about/offices/list/ocr/docs/t9-final-rule-summary.pdf</a:t>
            </a:r>
            <a:r>
              <a:rPr lang="en-US" dirty="0">
                <a:solidFill>
                  <a:srgbClr val="6EAC1C"/>
                </a:solidFill>
              </a:rPr>
              <a:t> (summary sheet)</a:t>
            </a:r>
          </a:p>
          <a:p>
            <a:pPr>
              <a:buFont typeface="Arial" panose="020B0604020202020204" pitchFamily="34" charset="0"/>
              <a:buChar char="•"/>
            </a:pPr>
            <a:r>
              <a:rPr lang="en-US" dirty="0">
                <a:hlinkClick r:id="rId5"/>
              </a:rPr>
              <a:t>https://www2.ed.gov/about/offices/list/ocr/docs/resource-nondiscrimination-policies.pdfhttps://www2.ed.gov/about/offices/list/ocr/docs/resource-nondiscrimination-policies.pdf</a:t>
            </a:r>
            <a:r>
              <a:rPr lang="en-US" dirty="0">
                <a:solidFill>
                  <a:srgbClr val="6EAC1C"/>
                </a:solidFill>
              </a:rPr>
              <a:t> (resource for drafting policy)</a:t>
            </a:r>
            <a:endParaRPr lang="en-US" dirty="0"/>
          </a:p>
        </p:txBody>
      </p:sp>
    </p:spTree>
    <p:extLst>
      <p:ext uri="{BB962C8B-B14F-4D97-AF65-F5344CB8AC3E}">
        <p14:creationId xmlns:p14="http://schemas.microsoft.com/office/powerpoint/2010/main" val="26204411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305644-B8B8-65FA-32E2-D09DA3FAF6DF}"/>
              </a:ext>
            </a:extLst>
          </p:cNvPr>
          <p:cNvSpPr>
            <a:spLocks noGrp="1"/>
          </p:cNvSpPr>
          <p:nvPr>
            <p:ph type="title"/>
          </p:nvPr>
        </p:nvSpPr>
        <p:spPr/>
        <p:txBody>
          <a:bodyPr>
            <a:normAutofit/>
          </a:bodyPr>
          <a:lstStyle/>
          <a:p>
            <a:pPr algn="ctr"/>
            <a:r>
              <a:rPr lang="en-US" sz="6000" b="1" dirty="0">
                <a:latin typeface="+mn-lt"/>
              </a:rPr>
              <a:t>Thank You!</a:t>
            </a:r>
          </a:p>
        </p:txBody>
      </p:sp>
    </p:spTree>
    <p:extLst>
      <p:ext uri="{BB962C8B-B14F-4D97-AF65-F5344CB8AC3E}">
        <p14:creationId xmlns:p14="http://schemas.microsoft.com/office/powerpoint/2010/main" val="285565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68DE3-70FB-4F07-0D32-2CE2BCAB1EA8}"/>
              </a:ext>
            </a:extLst>
          </p:cNvPr>
          <p:cNvSpPr>
            <a:spLocks noGrp="1"/>
          </p:cNvSpPr>
          <p:nvPr>
            <p:ph type="title"/>
          </p:nvPr>
        </p:nvSpPr>
        <p:spPr/>
        <p:txBody>
          <a:bodyPr/>
          <a:lstStyle/>
          <a:p>
            <a:pPr algn="ctr"/>
            <a:r>
              <a:rPr lang="en-US" b="1" dirty="0">
                <a:latin typeface="+mn-lt"/>
              </a:rPr>
              <a:t>2024 Title IX Legal Challenges</a:t>
            </a:r>
          </a:p>
        </p:txBody>
      </p:sp>
      <p:sp>
        <p:nvSpPr>
          <p:cNvPr id="3" name="Content Placeholder 2">
            <a:extLst>
              <a:ext uri="{FF2B5EF4-FFF2-40B4-BE49-F238E27FC236}">
                <a16:creationId xmlns:a16="http://schemas.microsoft.com/office/drawing/2014/main" id="{FD4894C6-DB84-5AC2-EC29-F991755EF1F6}"/>
              </a:ext>
            </a:extLst>
          </p:cNvPr>
          <p:cNvSpPr>
            <a:spLocks noGrp="1"/>
          </p:cNvSpPr>
          <p:nvPr>
            <p:ph idx="1"/>
          </p:nvPr>
        </p:nvSpPr>
        <p:spPr>
          <a:xfrm>
            <a:off x="1097280" y="1845733"/>
            <a:ext cx="10058400" cy="4486056"/>
          </a:xfrm>
        </p:spPr>
        <p:txBody>
          <a:bodyPr>
            <a:normAutofit lnSpcReduction="10000"/>
          </a:bodyPr>
          <a:lstStyle/>
          <a:p>
            <a:pPr marL="0" indent="0">
              <a:buNone/>
            </a:pPr>
            <a:r>
              <a:rPr lang="en-US" sz="1800" b="1" i="1" dirty="0"/>
              <a:t>Texas v. Cardona, </a:t>
            </a:r>
            <a:r>
              <a:rPr lang="en-US" sz="1800" b="1" dirty="0"/>
              <a:t>2024 WL 2947022</a:t>
            </a:r>
          </a:p>
          <a:p>
            <a:pPr lvl="1">
              <a:buFont typeface="Wingdings" panose="05000000000000000000" pitchFamily="2" charset="2"/>
              <a:buChar char="§"/>
            </a:pPr>
            <a:r>
              <a:rPr lang="en-US" dirty="0"/>
              <a:t>Preliminary injunction granted preventing school districts and higher education institutions in Texas from enforcing 2024 regulations.</a:t>
            </a:r>
          </a:p>
          <a:p>
            <a:pPr lvl="1">
              <a:buFont typeface="Wingdings" panose="05000000000000000000" pitchFamily="2" charset="2"/>
              <a:buChar char="§"/>
            </a:pPr>
            <a:r>
              <a:rPr lang="en-US" dirty="0"/>
              <a:t>The Department of Education cannot unilaterally redefine “sex” in a way that contradicts Title IX</a:t>
            </a:r>
          </a:p>
          <a:p>
            <a:pPr lvl="1">
              <a:buFont typeface="Wingdings" panose="05000000000000000000" pitchFamily="2" charset="2"/>
              <a:buChar char="§"/>
            </a:pPr>
            <a:r>
              <a:rPr lang="en-US" dirty="0"/>
              <a:t>Plain meaning of the word “sex” meant the “biological and anatomical differences” between male and female students as defined at their birth.</a:t>
            </a:r>
          </a:p>
          <a:p>
            <a:pPr lvl="1">
              <a:buFont typeface="Wingdings" panose="05000000000000000000" pitchFamily="2" charset="2"/>
              <a:buChar char="§"/>
            </a:pPr>
            <a:r>
              <a:rPr lang="en-US" dirty="0"/>
              <a:t>The interpretations under the new 2024 Title IX Final Rule would “shockingly transform American Education.”</a:t>
            </a:r>
          </a:p>
          <a:p>
            <a:pPr marL="0" indent="0">
              <a:buNone/>
            </a:pPr>
            <a:r>
              <a:rPr lang="en-US" sz="1800" b="1" i="1" dirty="0"/>
              <a:t>State of Alabama et al v. Cardona; State of Arkansas v. U.S. Department of Education </a:t>
            </a:r>
          </a:p>
          <a:p>
            <a:pPr lvl="1">
              <a:buFont typeface="Wingdings" panose="05000000000000000000" pitchFamily="2" charset="2"/>
              <a:buChar char="§"/>
            </a:pPr>
            <a:r>
              <a:rPr lang="en-US" dirty="0"/>
              <a:t>Alabama, Florida, Georgia, South Carolina, Arkansas, Missouri, Iowa, Nebraska, North Dakota, and South Dakota sued in federal court.</a:t>
            </a:r>
          </a:p>
          <a:p>
            <a:pPr lvl="1">
              <a:buFont typeface="Wingdings" panose="05000000000000000000" pitchFamily="2" charset="2"/>
              <a:buChar char="§"/>
            </a:pPr>
            <a:r>
              <a:rPr lang="en-US" dirty="0"/>
              <a:t>No court orders yet but, like the other cases, these complaints seek preliminary injunction to enjoin enforcement of 2024 Final Rule.</a:t>
            </a:r>
          </a:p>
          <a:p>
            <a:pPr lvl="1">
              <a:buFont typeface="Wingdings" panose="05000000000000000000" pitchFamily="2" charset="2"/>
              <a:buChar char="§"/>
            </a:pPr>
            <a:r>
              <a:rPr lang="en-US" dirty="0"/>
              <a:t>Injunction would be limited to states included in the lawsuit.</a:t>
            </a:r>
          </a:p>
          <a:p>
            <a:pPr lvl="1">
              <a:buFont typeface="Wingdings" panose="05000000000000000000" pitchFamily="2" charset="2"/>
              <a:buChar char="§"/>
            </a:pPr>
            <a:r>
              <a:rPr lang="en-US" dirty="0"/>
              <a:t>Oral arguments scheduled for July. </a:t>
            </a:r>
          </a:p>
        </p:txBody>
      </p:sp>
    </p:spTree>
    <p:extLst>
      <p:ext uri="{BB962C8B-B14F-4D97-AF65-F5344CB8AC3E}">
        <p14:creationId xmlns:p14="http://schemas.microsoft.com/office/powerpoint/2010/main" val="3902352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9368-C40A-A891-504F-A8ABAE2B7EAF}"/>
              </a:ext>
            </a:extLst>
          </p:cNvPr>
          <p:cNvSpPr>
            <a:spLocks noGrp="1"/>
          </p:cNvSpPr>
          <p:nvPr>
            <p:ph type="title"/>
          </p:nvPr>
        </p:nvSpPr>
        <p:spPr/>
        <p:txBody>
          <a:bodyPr>
            <a:normAutofit/>
          </a:bodyPr>
          <a:lstStyle/>
          <a:p>
            <a:pPr algn="ctr"/>
            <a:r>
              <a:rPr lang="en-US" b="1" dirty="0">
                <a:latin typeface="+mn-lt"/>
              </a:rPr>
              <a:t>Title IX Implementation </a:t>
            </a:r>
            <a:br>
              <a:rPr lang="en-US" b="1" dirty="0">
                <a:latin typeface="+mn-lt"/>
              </a:rPr>
            </a:br>
            <a:r>
              <a:rPr lang="en-US" b="1" dirty="0">
                <a:latin typeface="+mn-lt"/>
              </a:rPr>
              <a:t>Proposed Timeline</a:t>
            </a:r>
          </a:p>
        </p:txBody>
      </p:sp>
      <p:sp>
        <p:nvSpPr>
          <p:cNvPr id="3" name="Content Placeholder 2">
            <a:extLst>
              <a:ext uri="{FF2B5EF4-FFF2-40B4-BE49-F238E27FC236}">
                <a16:creationId xmlns:a16="http://schemas.microsoft.com/office/drawing/2014/main" id="{5BE64AC1-8E4F-ACCC-FE71-4144DF4C049F}"/>
              </a:ext>
            </a:extLst>
          </p:cNvPr>
          <p:cNvSpPr>
            <a:spLocks noGrp="1"/>
          </p:cNvSpPr>
          <p:nvPr>
            <p:ph idx="1"/>
          </p:nvPr>
        </p:nvSpPr>
        <p:spPr>
          <a:xfrm>
            <a:off x="1097280" y="1837984"/>
            <a:ext cx="10058400" cy="4448515"/>
          </a:xfrm>
        </p:spPr>
        <p:txBody>
          <a:bodyPr>
            <a:normAutofit/>
          </a:bodyPr>
          <a:lstStyle/>
          <a:p>
            <a:pPr marL="0" marR="0">
              <a:spcBef>
                <a:spcPts val="0"/>
              </a:spcBef>
              <a:spcAft>
                <a:spcPts val="0"/>
              </a:spcAft>
            </a:pPr>
            <a:r>
              <a:rPr lang="en-US" sz="2400" b="1" dirty="0">
                <a:solidFill>
                  <a:schemeClr val="tx1"/>
                </a:solidFill>
                <a:effectLst/>
                <a:ea typeface="Aptos" panose="020B0004020202020204" pitchFamily="34" charset="0"/>
                <a:cs typeface="Aptos" panose="020B0004020202020204" pitchFamily="34" charset="0"/>
              </a:rPr>
              <a:t>PLANNING – JUNE</a:t>
            </a:r>
            <a:r>
              <a:rPr lang="en-US" sz="1200" b="1" strike="noStrike" dirty="0">
                <a:solidFill>
                  <a:schemeClr val="tx1"/>
                </a:solidFill>
                <a:effectLst/>
                <a:ea typeface="Aptos" panose="020B0004020202020204" pitchFamily="34" charset="0"/>
                <a:cs typeface="Aptos" panose="020B0004020202020204" pitchFamily="34" charset="0"/>
              </a:rPr>
              <a:t> </a:t>
            </a:r>
            <a:endParaRPr lang="en-US" sz="1200" dirty="0">
              <a:solidFill>
                <a:schemeClr val="tx1"/>
              </a:solidFill>
              <a:effectLst/>
              <a:ea typeface="Aptos" panose="020B0004020202020204" pitchFamily="34" charset="0"/>
              <a:cs typeface="Aptos" panose="020B0004020202020204" pitchFamily="34" charset="0"/>
            </a:endParaRPr>
          </a:p>
          <a:p>
            <a:pPr marL="457200" lvl="1" indent="-228600">
              <a:spcBef>
                <a:spcPts val="0"/>
              </a:spcBef>
              <a:spcAft>
                <a:spcPts val="0"/>
              </a:spcAft>
              <a:buFont typeface="Wingdings" panose="05000000000000000000" pitchFamily="2" charset="2"/>
              <a:buChar char="§"/>
            </a:pPr>
            <a:r>
              <a:rPr lang="en-US" sz="2000" dirty="0">
                <a:solidFill>
                  <a:schemeClr val="tx1"/>
                </a:solidFill>
                <a:effectLst/>
                <a:ea typeface="Times New Roman" panose="02020603050405020304" pitchFamily="18" charset="0"/>
                <a:cs typeface="Aptos" panose="020B0004020202020204" pitchFamily="34" charset="0"/>
              </a:rPr>
              <a:t>Confirm Title IX Coordinator(s) </a:t>
            </a:r>
            <a:endParaRPr lang="en-US" sz="2000" dirty="0">
              <a:solidFill>
                <a:schemeClr val="tx1"/>
              </a:solidFill>
              <a:ea typeface="Times New Roman" panose="02020603050405020304" pitchFamily="18" charset="0"/>
              <a:cs typeface="Aptos" panose="020B0004020202020204" pitchFamily="34" charset="0"/>
            </a:endParaRPr>
          </a:p>
          <a:p>
            <a:pPr marL="457200" lvl="1" indent="-228600">
              <a:spcBef>
                <a:spcPts val="0"/>
              </a:spcBef>
              <a:spcAft>
                <a:spcPts val="0"/>
              </a:spcAft>
              <a:buFont typeface="Wingdings" panose="05000000000000000000" pitchFamily="2" charset="2"/>
              <a:buChar char="§"/>
            </a:pPr>
            <a:r>
              <a:rPr lang="en-US" sz="2000" dirty="0">
                <a:solidFill>
                  <a:schemeClr val="tx1"/>
                </a:solidFill>
                <a:effectLst/>
                <a:ea typeface="Times New Roman" panose="02020603050405020304" pitchFamily="18" charset="0"/>
                <a:cs typeface="Aptos" panose="020B0004020202020204" pitchFamily="34" charset="0"/>
              </a:rPr>
              <a:t>Confirm investigators, decision makers, appeal decision-makers</a:t>
            </a:r>
          </a:p>
          <a:p>
            <a:pPr marL="457200" lvl="1" indent="-228600">
              <a:spcBef>
                <a:spcPts val="0"/>
              </a:spcBef>
              <a:spcAft>
                <a:spcPts val="0"/>
              </a:spcAft>
              <a:buFont typeface="Wingdings" panose="05000000000000000000" pitchFamily="2" charset="2"/>
              <a:buChar char="§"/>
            </a:pPr>
            <a:r>
              <a:rPr lang="en-US" sz="2000" dirty="0">
                <a:solidFill>
                  <a:schemeClr val="tx1"/>
                </a:solidFill>
                <a:effectLst/>
                <a:ea typeface="Times New Roman" panose="02020603050405020304" pitchFamily="18" charset="0"/>
                <a:cs typeface="Aptos" panose="020B0004020202020204" pitchFamily="34" charset="0"/>
              </a:rPr>
              <a:t>Review new NEOLA policy and each option</a:t>
            </a:r>
            <a:endParaRPr lang="en-US" sz="2000" dirty="0">
              <a:solidFill>
                <a:schemeClr val="tx1"/>
              </a:solidFill>
              <a:ea typeface="Times New Roman" panose="02020603050405020304" pitchFamily="18" charset="0"/>
              <a:cs typeface="Aptos" panose="020B0004020202020204" pitchFamily="34" charset="0"/>
            </a:endParaRPr>
          </a:p>
          <a:p>
            <a:pPr marL="457200" lvl="1" indent="-228600">
              <a:spcBef>
                <a:spcPts val="0"/>
              </a:spcBef>
              <a:spcAft>
                <a:spcPts val="0"/>
              </a:spcAft>
              <a:buFont typeface="Wingdings" panose="05000000000000000000" pitchFamily="2" charset="2"/>
              <a:buChar char="§"/>
            </a:pPr>
            <a:r>
              <a:rPr lang="en-US" sz="2000" dirty="0">
                <a:solidFill>
                  <a:schemeClr val="tx1"/>
                </a:solidFill>
                <a:effectLst/>
                <a:ea typeface="Times New Roman" panose="02020603050405020304" pitchFamily="18" charset="0"/>
                <a:cs typeface="Aptos" panose="020B0004020202020204" pitchFamily="34" charset="0"/>
              </a:rPr>
              <a:t>Review templates for grievance process</a:t>
            </a:r>
            <a:endParaRPr lang="en-US" sz="2000" dirty="0">
              <a:solidFill>
                <a:schemeClr val="tx1"/>
              </a:solidFill>
              <a:ea typeface="Times New Roman" panose="02020603050405020304" pitchFamily="18" charset="0"/>
              <a:cs typeface="Aptos" panose="020B0004020202020204" pitchFamily="34" charset="0"/>
            </a:endParaRPr>
          </a:p>
          <a:p>
            <a:pPr marL="109728" lvl="1" indent="0">
              <a:spcBef>
                <a:spcPts val="0"/>
              </a:spcBef>
              <a:spcAft>
                <a:spcPts val="0"/>
              </a:spcAft>
              <a:buNone/>
            </a:pPr>
            <a:r>
              <a:rPr lang="en-US" sz="1000" dirty="0">
                <a:solidFill>
                  <a:schemeClr val="tx1"/>
                </a:solidFill>
                <a:effectLst/>
                <a:ea typeface="Aptos" panose="020B0004020202020204" pitchFamily="34" charset="0"/>
                <a:cs typeface="Aptos" panose="020B0004020202020204" pitchFamily="34" charset="0"/>
              </a:rPr>
              <a:t>  </a:t>
            </a:r>
          </a:p>
          <a:p>
            <a:pPr marL="0" marR="0">
              <a:spcBef>
                <a:spcPts val="0"/>
              </a:spcBef>
              <a:spcAft>
                <a:spcPts val="0"/>
              </a:spcAft>
            </a:pPr>
            <a:r>
              <a:rPr lang="en-US" sz="2400" b="1" dirty="0">
                <a:solidFill>
                  <a:schemeClr val="tx1"/>
                </a:solidFill>
                <a:ea typeface="Aptos" panose="020B0004020202020204" pitchFamily="34" charset="0"/>
                <a:cs typeface="Aptos" panose="020B0004020202020204" pitchFamily="34" charset="0"/>
              </a:rPr>
              <a:t>POLICY AND ADMINISTRATIVE GUIDELINE ADOPTION - </a:t>
            </a:r>
            <a:r>
              <a:rPr lang="en-US" sz="2400" b="1" dirty="0">
                <a:solidFill>
                  <a:schemeClr val="tx1"/>
                </a:solidFill>
                <a:effectLst/>
                <a:ea typeface="Aptos" panose="020B0004020202020204" pitchFamily="34" charset="0"/>
                <a:cs typeface="Aptos" panose="020B0004020202020204" pitchFamily="34" charset="0"/>
              </a:rPr>
              <a:t>JULY</a:t>
            </a:r>
            <a:r>
              <a:rPr lang="en-US" sz="1300" dirty="0">
                <a:solidFill>
                  <a:schemeClr val="tx1"/>
                </a:solidFill>
                <a:effectLst/>
                <a:ea typeface="Aptos" panose="020B0004020202020204" pitchFamily="34" charset="0"/>
                <a:cs typeface="Aptos" panose="020B0004020202020204" pitchFamily="34" charset="0"/>
              </a:rPr>
              <a:t>  </a:t>
            </a:r>
          </a:p>
          <a:p>
            <a:pPr lvl="1" fontAlgn="ctr">
              <a:spcBef>
                <a:spcPts val="0"/>
              </a:spcBef>
              <a:spcAft>
                <a:spcPts val="0"/>
              </a:spcAft>
              <a:buSzPct val="100000"/>
              <a:buFont typeface="Wingdings" panose="05000000000000000000" pitchFamily="2" charset="2"/>
              <a:buChar char="§"/>
              <a:tabLst>
                <a:tab pos="457200" algn="l"/>
              </a:tabLst>
            </a:pPr>
            <a:r>
              <a:rPr lang="en-US" sz="2000" dirty="0">
                <a:solidFill>
                  <a:schemeClr val="tx1"/>
                </a:solidFill>
                <a:effectLst/>
                <a:ea typeface="Aptos" panose="020B0004020202020204" pitchFamily="34" charset="0"/>
                <a:cs typeface="Aptos" panose="020B0004020202020204" pitchFamily="34" charset="0"/>
              </a:rPr>
              <a:t>The Board should approve new Title IX Polic</a:t>
            </a:r>
            <a:r>
              <a:rPr lang="en-US" sz="2000" dirty="0">
                <a:solidFill>
                  <a:schemeClr val="tx1"/>
                </a:solidFill>
                <a:ea typeface="Aptos" panose="020B0004020202020204" pitchFamily="34" charset="0"/>
                <a:cs typeface="Aptos" panose="020B0004020202020204" pitchFamily="34" charset="0"/>
              </a:rPr>
              <a:t>y and Nondiscrimination Notice on or before August 1st </a:t>
            </a:r>
            <a:r>
              <a:rPr lang="en-US" sz="2000" dirty="0">
                <a:solidFill>
                  <a:schemeClr val="tx1"/>
                </a:solidFill>
                <a:effectLst/>
                <a:ea typeface="Times New Roman" panose="02020603050405020304" pitchFamily="18" charset="0"/>
                <a:cs typeface="Aptos" panose="020B0004020202020204" pitchFamily="34" charset="0"/>
              </a:rPr>
              <a:t>(don’t forget to factor in committee review and/or first, second readings, etc.)</a:t>
            </a:r>
            <a:endParaRPr lang="en-US" sz="2000" dirty="0">
              <a:solidFill>
                <a:schemeClr val="tx1"/>
              </a:solidFill>
              <a:effectLst/>
              <a:ea typeface="Aptos" panose="020B0004020202020204" pitchFamily="34" charset="0"/>
              <a:cs typeface="Aptos" panose="020B0004020202020204" pitchFamily="34" charset="0"/>
            </a:endParaRPr>
          </a:p>
          <a:p>
            <a:pPr marL="571500" marR="0">
              <a:spcBef>
                <a:spcPts val="0"/>
              </a:spcBef>
              <a:spcAft>
                <a:spcPts val="0"/>
              </a:spcAft>
            </a:pPr>
            <a:r>
              <a:rPr lang="en-US" sz="1300" dirty="0">
                <a:solidFill>
                  <a:schemeClr val="tx1"/>
                </a:solidFill>
                <a:effectLst/>
                <a:ea typeface="Aptos" panose="020B0004020202020204" pitchFamily="34" charset="0"/>
                <a:cs typeface="Aptos" panose="020B0004020202020204" pitchFamily="34" charset="0"/>
              </a:rPr>
              <a:t>  </a:t>
            </a:r>
          </a:p>
          <a:p>
            <a:pPr marL="0" marR="0">
              <a:spcBef>
                <a:spcPts val="0"/>
              </a:spcBef>
              <a:spcAft>
                <a:spcPts val="0"/>
              </a:spcAft>
            </a:pPr>
            <a:r>
              <a:rPr lang="en-US" sz="2400" b="1" dirty="0">
                <a:solidFill>
                  <a:schemeClr val="tx1"/>
                </a:solidFill>
                <a:ea typeface="Aptos" panose="020B0004020202020204" pitchFamily="34" charset="0"/>
                <a:cs typeface="Aptos" panose="020B0004020202020204" pitchFamily="34" charset="0"/>
              </a:rPr>
              <a:t>TRAINING – JULY AND </a:t>
            </a:r>
            <a:r>
              <a:rPr lang="en-US" sz="2400" b="1" dirty="0">
                <a:solidFill>
                  <a:schemeClr val="tx1"/>
                </a:solidFill>
                <a:effectLst/>
                <a:ea typeface="Aptos" panose="020B0004020202020204" pitchFamily="34" charset="0"/>
                <a:cs typeface="Aptos" panose="020B0004020202020204" pitchFamily="34" charset="0"/>
              </a:rPr>
              <a:t>AUGUST</a:t>
            </a:r>
            <a:r>
              <a:rPr lang="en-US" sz="1300" dirty="0">
                <a:solidFill>
                  <a:schemeClr val="tx1"/>
                </a:solidFill>
                <a:effectLst/>
                <a:ea typeface="Aptos" panose="020B0004020202020204" pitchFamily="34" charset="0"/>
                <a:cs typeface="Aptos" panose="020B0004020202020204" pitchFamily="34" charset="0"/>
              </a:rPr>
              <a:t> </a:t>
            </a:r>
          </a:p>
          <a:p>
            <a:pPr lvl="1" fontAlgn="ctr">
              <a:spcBef>
                <a:spcPts val="0"/>
              </a:spcBef>
              <a:spcAft>
                <a:spcPts val="0"/>
              </a:spcAft>
              <a:buSzPct val="100000"/>
              <a:buFont typeface="Wingdings" panose="05000000000000000000" pitchFamily="2" charset="2"/>
              <a:buChar char="§"/>
              <a:tabLst>
                <a:tab pos="457200" algn="l"/>
              </a:tabLst>
            </a:pPr>
            <a:r>
              <a:rPr lang="en-US" sz="2000" dirty="0">
                <a:solidFill>
                  <a:schemeClr val="tx1"/>
                </a:solidFill>
                <a:ea typeface="Times New Roman" panose="02020603050405020304" pitchFamily="18" charset="0"/>
                <a:cs typeface="Aptos" panose="020B0004020202020204" pitchFamily="34" charset="0"/>
              </a:rPr>
              <a:t>Title IX Coordinator(s)</a:t>
            </a:r>
          </a:p>
          <a:p>
            <a:pPr lvl="1" fontAlgn="ctr">
              <a:spcBef>
                <a:spcPts val="0"/>
              </a:spcBef>
              <a:spcAft>
                <a:spcPts val="0"/>
              </a:spcAft>
              <a:buSzPct val="100000"/>
              <a:buFont typeface="Wingdings" panose="05000000000000000000" pitchFamily="2" charset="2"/>
              <a:buChar char="§"/>
              <a:tabLst>
                <a:tab pos="457200" algn="l"/>
              </a:tabLst>
            </a:pPr>
            <a:r>
              <a:rPr lang="en-US" sz="2000" dirty="0">
                <a:solidFill>
                  <a:schemeClr val="tx1"/>
                </a:solidFill>
                <a:effectLst/>
                <a:ea typeface="Times New Roman" panose="02020603050405020304" pitchFamily="18" charset="0"/>
                <a:cs typeface="Aptos" panose="020B0004020202020204" pitchFamily="34" charset="0"/>
              </a:rPr>
              <a:t>Investigators/Decision Makers</a:t>
            </a:r>
          </a:p>
          <a:p>
            <a:pPr lvl="1" fontAlgn="ctr">
              <a:spcBef>
                <a:spcPts val="0"/>
              </a:spcBef>
              <a:spcAft>
                <a:spcPts val="0"/>
              </a:spcAft>
              <a:buSzPct val="100000"/>
              <a:buFont typeface="Wingdings" panose="05000000000000000000" pitchFamily="2" charset="2"/>
              <a:buChar char="§"/>
              <a:tabLst>
                <a:tab pos="457200" algn="l"/>
              </a:tabLst>
            </a:pPr>
            <a:r>
              <a:rPr lang="en-US" sz="2000" dirty="0">
                <a:solidFill>
                  <a:schemeClr val="tx1"/>
                </a:solidFill>
                <a:effectLst/>
                <a:ea typeface="Times New Roman" panose="02020603050405020304" pitchFamily="18" charset="0"/>
                <a:cs typeface="Aptos" panose="020B0004020202020204" pitchFamily="34" charset="0"/>
              </a:rPr>
              <a:t>All employees </a:t>
            </a:r>
            <a:r>
              <a:rPr lang="en-US" sz="2000" dirty="0">
                <a:solidFill>
                  <a:schemeClr val="tx1"/>
                </a:solidFill>
                <a:ea typeface="Times New Roman" panose="02020603050405020304" pitchFamily="18" charset="0"/>
                <a:cs typeface="Aptos" panose="020B0004020202020204" pitchFamily="34" charset="0"/>
              </a:rPr>
              <a:t>(</a:t>
            </a:r>
            <a:r>
              <a:rPr lang="en-US" sz="2000" dirty="0">
                <a:solidFill>
                  <a:schemeClr val="tx1"/>
                </a:solidFill>
                <a:effectLst/>
                <a:ea typeface="Times New Roman" panose="02020603050405020304" pitchFamily="18" charset="0"/>
                <a:cs typeface="Aptos" panose="020B0004020202020204" pitchFamily="34" charset="0"/>
              </a:rPr>
              <a:t>Don’t forget about coaches, advisors etc.) </a:t>
            </a:r>
            <a:endParaRPr lang="en-US" sz="2000" dirty="0">
              <a:solidFill>
                <a:schemeClr val="tx1"/>
              </a:solidFill>
              <a:effectLst/>
              <a:ea typeface="Aptos" panose="020B0004020202020204" pitchFamily="34" charset="0"/>
              <a:cs typeface="Aptos" panose="020B0004020202020204" pitchFamily="34" charset="0"/>
            </a:endParaRPr>
          </a:p>
          <a:p>
            <a:pPr marL="0" marR="0">
              <a:spcBef>
                <a:spcPts val="0"/>
              </a:spcBef>
              <a:spcAft>
                <a:spcPts val="0"/>
              </a:spcAft>
            </a:pPr>
            <a:endParaRPr lang="en-US" sz="1300" dirty="0">
              <a:solidFill>
                <a:schemeClr val="tx1"/>
              </a:solidFill>
              <a:effectLst/>
              <a:ea typeface="Aptos" panose="020B0004020202020204" pitchFamily="34" charset="0"/>
              <a:cs typeface="Aptos" panose="020B0004020202020204" pitchFamily="34" charset="0"/>
            </a:endParaRPr>
          </a:p>
        </p:txBody>
      </p:sp>
    </p:spTree>
    <p:extLst>
      <p:ext uri="{BB962C8B-B14F-4D97-AF65-F5344CB8AC3E}">
        <p14:creationId xmlns:p14="http://schemas.microsoft.com/office/powerpoint/2010/main" val="3342426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96E5-5E6E-9FC0-1930-4678E076A81B}"/>
              </a:ext>
            </a:extLst>
          </p:cNvPr>
          <p:cNvSpPr>
            <a:spLocks noGrp="1"/>
          </p:cNvSpPr>
          <p:nvPr>
            <p:ph type="title"/>
          </p:nvPr>
        </p:nvSpPr>
        <p:spPr/>
        <p:txBody>
          <a:bodyPr>
            <a:normAutofit/>
          </a:bodyPr>
          <a:lstStyle/>
          <a:p>
            <a:pPr algn="ctr"/>
            <a:r>
              <a:rPr lang="en-US" b="1" dirty="0">
                <a:latin typeface="+mn-lt"/>
              </a:rPr>
              <a:t>2024 Title IX Regulations</a:t>
            </a:r>
            <a:br>
              <a:rPr lang="en-US" b="1" dirty="0">
                <a:latin typeface="+mn-lt"/>
              </a:rPr>
            </a:br>
            <a:r>
              <a:rPr lang="en-US" b="1" dirty="0">
                <a:latin typeface="+mn-lt"/>
              </a:rPr>
              <a:t>Upcoming Trainings</a:t>
            </a:r>
          </a:p>
        </p:txBody>
      </p:sp>
      <p:sp>
        <p:nvSpPr>
          <p:cNvPr id="3" name="Content Placeholder 2">
            <a:extLst>
              <a:ext uri="{FF2B5EF4-FFF2-40B4-BE49-F238E27FC236}">
                <a16:creationId xmlns:a16="http://schemas.microsoft.com/office/drawing/2014/main" id="{4573C890-19DC-87F2-7976-0980B8B41894}"/>
              </a:ext>
            </a:extLst>
          </p:cNvPr>
          <p:cNvSpPr>
            <a:spLocks noGrp="1"/>
          </p:cNvSpPr>
          <p:nvPr>
            <p:ph idx="1"/>
          </p:nvPr>
        </p:nvSpPr>
        <p:spPr>
          <a:xfrm>
            <a:off x="1097280" y="1845734"/>
            <a:ext cx="10058400" cy="3338516"/>
          </a:xfrm>
        </p:spPr>
        <p:txBody>
          <a:bodyPr>
            <a:normAutofit/>
          </a:bodyPr>
          <a:lstStyle/>
          <a:p>
            <a:pPr marL="228600" indent="-228600">
              <a:lnSpc>
                <a:spcPct val="100000"/>
              </a:lnSpc>
              <a:spcBef>
                <a:spcPts val="2400"/>
              </a:spcBef>
              <a:spcAft>
                <a:spcPts val="0"/>
              </a:spcAft>
              <a:buFont typeface="Wingdings" panose="05000000000000000000" pitchFamily="2" charset="2"/>
              <a:buChar char="§"/>
            </a:pPr>
            <a:endParaRPr lang="en-US" sz="1200" dirty="0"/>
          </a:p>
          <a:p>
            <a:pPr marL="228600" indent="-228600">
              <a:lnSpc>
                <a:spcPct val="100000"/>
              </a:lnSpc>
              <a:spcBef>
                <a:spcPts val="2400"/>
              </a:spcBef>
              <a:spcAft>
                <a:spcPts val="0"/>
              </a:spcAft>
              <a:buFont typeface="Wingdings" panose="05000000000000000000" pitchFamily="2" charset="2"/>
              <a:buChar char="§"/>
            </a:pPr>
            <a:r>
              <a:rPr lang="en-US" sz="2800" b="1" dirty="0"/>
              <a:t>July 9, 2024 </a:t>
            </a:r>
            <a:r>
              <a:rPr lang="en-US" sz="2800" dirty="0"/>
              <a:t>– Intensive Title IX Coordinator Training</a:t>
            </a:r>
          </a:p>
          <a:p>
            <a:pPr marL="228600" indent="-228600">
              <a:lnSpc>
                <a:spcPct val="100000"/>
              </a:lnSpc>
              <a:spcBef>
                <a:spcPts val="2400"/>
              </a:spcBef>
              <a:spcAft>
                <a:spcPts val="0"/>
              </a:spcAft>
              <a:buFont typeface="Wingdings" panose="05000000000000000000" pitchFamily="2" charset="2"/>
              <a:buChar char="§"/>
            </a:pPr>
            <a:r>
              <a:rPr lang="en-US" sz="2800" b="1" dirty="0"/>
              <a:t>August 6, 2024 </a:t>
            </a:r>
            <a:r>
              <a:rPr lang="en-US" sz="2800" dirty="0"/>
              <a:t>– Intensive Investigator/Decision Maker Training</a:t>
            </a:r>
          </a:p>
          <a:p>
            <a:pPr marL="228600" indent="-228600">
              <a:lnSpc>
                <a:spcPct val="100000"/>
              </a:lnSpc>
              <a:spcBef>
                <a:spcPts val="2400"/>
              </a:spcBef>
              <a:spcAft>
                <a:spcPts val="0"/>
              </a:spcAft>
              <a:buFont typeface="Wingdings" panose="05000000000000000000" pitchFamily="2" charset="2"/>
              <a:buChar char="§"/>
            </a:pPr>
            <a:r>
              <a:rPr lang="en-US" sz="2800" b="1" dirty="0"/>
              <a:t>August 27, 2024 </a:t>
            </a:r>
            <a:r>
              <a:rPr lang="en-US" sz="2800" dirty="0"/>
              <a:t>– All Staff Title IX In-Service Training</a:t>
            </a:r>
          </a:p>
        </p:txBody>
      </p:sp>
    </p:spTree>
    <p:extLst>
      <p:ext uri="{BB962C8B-B14F-4D97-AF65-F5344CB8AC3E}">
        <p14:creationId xmlns:p14="http://schemas.microsoft.com/office/powerpoint/2010/main" val="1880249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76019" y="913862"/>
            <a:ext cx="10129290" cy="751488"/>
          </a:xfrm>
          <a:prstGeom prst="rect">
            <a:avLst/>
          </a:prstGeom>
        </p:spPr>
        <p:txBody>
          <a:bodyPr vert="horz" wrap="square" lIns="0" tIns="12700" rIns="0" bIns="0" rtlCol="0">
            <a:spAutoFit/>
          </a:bodyPr>
          <a:lstStyle/>
          <a:p>
            <a:pPr marL="12700" algn="ctr">
              <a:lnSpc>
                <a:spcPct val="100000"/>
              </a:lnSpc>
              <a:spcBef>
                <a:spcPts val="100"/>
              </a:spcBef>
            </a:pPr>
            <a:r>
              <a:rPr lang="en-US" sz="4800" b="1" u="none" spc="-80" dirty="0">
                <a:solidFill>
                  <a:srgbClr val="404040"/>
                </a:solidFill>
                <a:latin typeface="+mn-lt"/>
              </a:rPr>
              <a:t>Title IX Overview - </a:t>
            </a:r>
            <a:r>
              <a:rPr sz="4800" b="1" u="none" spc="-80" dirty="0">
                <a:solidFill>
                  <a:srgbClr val="404040"/>
                </a:solidFill>
                <a:latin typeface="+mn-lt"/>
              </a:rPr>
              <a:t>S</a:t>
            </a:r>
            <a:r>
              <a:rPr sz="4800" b="1" u="none" spc="-140" dirty="0">
                <a:solidFill>
                  <a:srgbClr val="404040"/>
                </a:solidFill>
                <a:latin typeface="+mn-lt"/>
              </a:rPr>
              <a:t>ta</a:t>
            </a:r>
            <a:r>
              <a:rPr sz="4800" b="1" u="none" spc="-80" dirty="0">
                <a:solidFill>
                  <a:srgbClr val="404040"/>
                </a:solidFill>
                <a:latin typeface="+mn-lt"/>
              </a:rPr>
              <a:t>t</a:t>
            </a:r>
            <a:r>
              <a:rPr sz="4800" b="1" u="none" spc="-95" dirty="0">
                <a:solidFill>
                  <a:srgbClr val="404040"/>
                </a:solidFill>
                <a:latin typeface="+mn-lt"/>
              </a:rPr>
              <a:t>u</a:t>
            </a:r>
            <a:r>
              <a:rPr sz="4800" b="1" u="none" spc="-130" dirty="0">
                <a:solidFill>
                  <a:srgbClr val="404040"/>
                </a:solidFill>
                <a:latin typeface="+mn-lt"/>
              </a:rPr>
              <a:t>t</a:t>
            </a:r>
            <a:r>
              <a:rPr sz="4800" b="1" u="none" spc="-80" dirty="0">
                <a:solidFill>
                  <a:srgbClr val="404040"/>
                </a:solidFill>
                <a:latin typeface="+mn-lt"/>
              </a:rPr>
              <a:t>o</a:t>
            </a:r>
            <a:r>
              <a:rPr sz="4800" b="1" u="none" spc="-65" dirty="0">
                <a:solidFill>
                  <a:srgbClr val="404040"/>
                </a:solidFill>
                <a:latin typeface="+mn-lt"/>
              </a:rPr>
              <a:t>r</a:t>
            </a:r>
            <a:r>
              <a:rPr sz="4800" b="1" u="none" dirty="0">
                <a:solidFill>
                  <a:srgbClr val="404040"/>
                </a:solidFill>
                <a:latin typeface="+mn-lt"/>
              </a:rPr>
              <a:t>y</a:t>
            </a:r>
            <a:r>
              <a:rPr sz="4800" b="1" u="none" spc="-204" dirty="0">
                <a:solidFill>
                  <a:srgbClr val="404040"/>
                </a:solidFill>
                <a:latin typeface="+mn-lt"/>
              </a:rPr>
              <a:t> </a:t>
            </a:r>
            <a:r>
              <a:rPr sz="4800" b="1" u="none" spc="-90" dirty="0">
                <a:solidFill>
                  <a:srgbClr val="404040"/>
                </a:solidFill>
                <a:latin typeface="+mn-lt"/>
              </a:rPr>
              <a:t>A</a:t>
            </a:r>
            <a:r>
              <a:rPr sz="4800" b="1" u="none" spc="-85" dirty="0">
                <a:solidFill>
                  <a:srgbClr val="404040"/>
                </a:solidFill>
                <a:latin typeface="+mn-lt"/>
              </a:rPr>
              <a:t>u</a:t>
            </a:r>
            <a:r>
              <a:rPr sz="4800" b="1" u="none" spc="-70" dirty="0">
                <a:solidFill>
                  <a:srgbClr val="404040"/>
                </a:solidFill>
                <a:latin typeface="+mn-lt"/>
              </a:rPr>
              <a:t>t</a:t>
            </a:r>
            <a:r>
              <a:rPr sz="4800" b="1" u="none" spc="-95" dirty="0">
                <a:solidFill>
                  <a:srgbClr val="404040"/>
                </a:solidFill>
                <a:latin typeface="+mn-lt"/>
              </a:rPr>
              <a:t>ho</a:t>
            </a:r>
            <a:r>
              <a:rPr sz="4800" b="1" u="none" spc="-85" dirty="0">
                <a:solidFill>
                  <a:srgbClr val="404040"/>
                </a:solidFill>
                <a:latin typeface="+mn-lt"/>
              </a:rPr>
              <a:t>r</a:t>
            </a:r>
            <a:r>
              <a:rPr sz="4800" b="1" u="none" spc="-80" dirty="0">
                <a:solidFill>
                  <a:srgbClr val="404040"/>
                </a:solidFill>
                <a:latin typeface="+mn-lt"/>
              </a:rPr>
              <a:t>it</a:t>
            </a:r>
            <a:r>
              <a:rPr sz="4800" b="1" u="none" dirty="0">
                <a:solidFill>
                  <a:srgbClr val="404040"/>
                </a:solidFill>
                <a:latin typeface="+mn-lt"/>
              </a:rPr>
              <a:t>y</a:t>
            </a:r>
            <a:endParaRPr sz="4800" b="1" dirty="0">
              <a:latin typeface="+mn-lt"/>
            </a:endParaRPr>
          </a:p>
        </p:txBody>
      </p:sp>
      <p:sp>
        <p:nvSpPr>
          <p:cNvPr id="3" name="object 3"/>
          <p:cNvSpPr txBox="1"/>
          <p:nvPr/>
        </p:nvSpPr>
        <p:spPr>
          <a:xfrm>
            <a:off x="1262760" y="1811844"/>
            <a:ext cx="9955807" cy="3365665"/>
          </a:xfrm>
          <a:prstGeom prst="rect">
            <a:avLst/>
          </a:prstGeom>
        </p:spPr>
        <p:txBody>
          <a:bodyPr vert="horz" wrap="square" lIns="0" tIns="140335" rIns="0" bIns="0" rtlCol="0">
            <a:spAutoFit/>
          </a:bodyPr>
          <a:lstStyle/>
          <a:p>
            <a:pPr marL="12700" marR="0" lvl="0" indent="0" algn="l" defTabSz="914400" rtl="0" eaLnBrk="1" fontAlgn="auto" latinLnBrk="0" hangingPunct="1">
              <a:lnSpc>
                <a:spcPct val="100000"/>
              </a:lnSpc>
              <a:spcBef>
                <a:spcPts val="1105"/>
              </a:spcBef>
              <a:spcAft>
                <a:spcPts val="0"/>
              </a:spcAft>
              <a:buClrTx/>
              <a:buSzTx/>
              <a:buFontTx/>
              <a:buNone/>
              <a:tabLst/>
              <a:defRPr/>
            </a:pPr>
            <a:r>
              <a:rPr kumimoji="0" sz="3200" i="0" u="none" strike="noStrike" kern="1200" cap="none" spc="-10" normalizeH="0" baseline="0" noProof="0" dirty="0">
                <a:ln>
                  <a:noFill/>
                </a:ln>
                <a:solidFill>
                  <a:srgbClr val="404040"/>
                </a:solidFill>
                <a:effectLst/>
                <a:uLnTx/>
                <a:uFillTx/>
                <a:latin typeface="Calibri"/>
                <a:ea typeface="+mn-ea"/>
                <a:cs typeface="Calibri"/>
              </a:rPr>
              <a:t>Title</a:t>
            </a:r>
            <a:r>
              <a:rPr kumimoji="0" sz="3200" i="0" u="none" strike="noStrike" kern="1200" cap="none" spc="-15"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IX </a:t>
            </a:r>
            <a:r>
              <a:rPr kumimoji="0" lang="en-US" sz="3200" i="0" u="none" strike="noStrike" kern="1200" cap="none" spc="-5" normalizeH="0" baseline="0" noProof="0" dirty="0">
                <a:ln>
                  <a:noFill/>
                </a:ln>
                <a:solidFill>
                  <a:srgbClr val="404040"/>
                </a:solidFill>
                <a:effectLst/>
                <a:uLnTx/>
                <a:uFillTx/>
                <a:latin typeface="Calibri"/>
                <a:ea typeface="+mn-ea"/>
                <a:cs typeface="Calibri"/>
              </a:rPr>
              <a:t>of the Education Amendments 1972 provides: </a:t>
            </a:r>
          </a:p>
          <a:p>
            <a:pPr marL="12700" marR="0" lvl="0" indent="0" algn="l" defTabSz="914400" rtl="0" eaLnBrk="1" fontAlgn="auto" latinLnBrk="0" hangingPunct="1">
              <a:lnSpc>
                <a:spcPct val="100000"/>
              </a:lnSpc>
              <a:spcBef>
                <a:spcPts val="1105"/>
              </a:spcBef>
              <a:spcAft>
                <a:spcPts val="0"/>
              </a:spcAft>
              <a:buClrTx/>
              <a:buSzTx/>
              <a:buFontTx/>
              <a:buNone/>
              <a:tabLst/>
              <a:defRPr/>
            </a:pPr>
            <a:r>
              <a:rPr kumimoji="0" sz="3200" i="0" u="none" strike="noStrike" kern="1200" cap="none" spc="-5" normalizeH="0" baseline="0" noProof="0" dirty="0">
                <a:ln>
                  <a:noFill/>
                </a:ln>
                <a:solidFill>
                  <a:srgbClr val="404040"/>
                </a:solidFill>
                <a:effectLst/>
                <a:uLnTx/>
                <a:uFillTx/>
                <a:latin typeface="Calibri"/>
                <a:ea typeface="+mn-ea"/>
                <a:cs typeface="Calibri"/>
              </a:rPr>
              <a:t>No </a:t>
            </a:r>
            <a:r>
              <a:rPr kumimoji="0" sz="3200" i="0" u="none" strike="noStrike" kern="1200" cap="none" spc="-15" normalizeH="0" baseline="0" noProof="0" dirty="0">
                <a:ln>
                  <a:noFill/>
                </a:ln>
                <a:solidFill>
                  <a:srgbClr val="404040"/>
                </a:solidFill>
                <a:effectLst/>
                <a:uLnTx/>
                <a:uFillTx/>
                <a:latin typeface="Calibri"/>
                <a:ea typeface="+mn-ea"/>
                <a:cs typeface="Calibri"/>
              </a:rPr>
              <a:t>person</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in</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the</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0" normalizeH="0" baseline="0" noProof="0" dirty="0">
                <a:ln>
                  <a:noFill/>
                </a:ln>
                <a:solidFill>
                  <a:srgbClr val="404040"/>
                </a:solidFill>
                <a:effectLst/>
                <a:uLnTx/>
                <a:uFillTx/>
                <a:latin typeface="Calibri"/>
                <a:ea typeface="+mn-ea"/>
                <a:cs typeface="Calibri"/>
              </a:rPr>
              <a:t>United</a:t>
            </a:r>
            <a:r>
              <a:rPr kumimoji="0" sz="3200" i="0" u="none" strike="noStrike" kern="1200" cap="none" spc="10" normalizeH="0" baseline="0" noProof="0" dirty="0">
                <a:ln>
                  <a:noFill/>
                </a:ln>
                <a:solidFill>
                  <a:srgbClr val="404040"/>
                </a:solidFill>
                <a:effectLst/>
                <a:uLnTx/>
                <a:uFillTx/>
                <a:latin typeface="Calibri"/>
                <a:ea typeface="+mn-ea"/>
                <a:cs typeface="Calibri"/>
              </a:rPr>
              <a:t> </a:t>
            </a:r>
            <a:r>
              <a:rPr kumimoji="0" sz="3200" i="0" u="none" strike="noStrike" kern="1200" cap="none" spc="-20" normalizeH="0" baseline="0" noProof="0" dirty="0">
                <a:ln>
                  <a:noFill/>
                </a:ln>
                <a:solidFill>
                  <a:srgbClr val="404040"/>
                </a:solidFill>
                <a:effectLst/>
                <a:uLnTx/>
                <a:uFillTx/>
                <a:latin typeface="Calibri"/>
                <a:ea typeface="+mn-ea"/>
                <a:cs typeface="Calibri"/>
              </a:rPr>
              <a:t>States</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shall,</a:t>
            </a:r>
            <a:r>
              <a:rPr kumimoji="0" sz="3200" i="0" u="none" strike="noStrike" kern="1200" cap="none" spc="55"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on</a:t>
            </a:r>
            <a:r>
              <a:rPr kumimoji="0" sz="3200" i="0" u="none" strike="noStrike" kern="1200" cap="none" spc="-10"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the</a:t>
            </a:r>
            <a:r>
              <a:rPr kumimoji="0" sz="3200" i="0" u="none" strike="noStrike" kern="1200" cap="none" spc="-10"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basis </a:t>
            </a:r>
            <a:r>
              <a:rPr kumimoji="0" sz="3200" i="0" u="none" strike="noStrike" kern="1200" cap="none" spc="-710"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of</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5" normalizeH="0" baseline="0" noProof="0" dirty="0">
                <a:ln>
                  <a:noFill/>
                </a:ln>
                <a:solidFill>
                  <a:srgbClr val="404040"/>
                </a:solidFill>
                <a:effectLst/>
                <a:uLnTx/>
                <a:uFillTx/>
                <a:latin typeface="Calibri"/>
                <a:ea typeface="+mn-ea"/>
                <a:cs typeface="Calibri"/>
              </a:rPr>
              <a:t>sex,</a:t>
            </a:r>
            <a:r>
              <a:rPr kumimoji="0" sz="3200" i="0" u="none" strike="noStrike" kern="1200" cap="none" spc="-5" normalizeH="0" baseline="0" noProof="0" dirty="0">
                <a:ln>
                  <a:noFill/>
                </a:ln>
                <a:solidFill>
                  <a:srgbClr val="404040"/>
                </a:solidFill>
                <a:effectLst/>
                <a:uLnTx/>
                <a:uFillTx/>
                <a:latin typeface="Calibri"/>
                <a:ea typeface="+mn-ea"/>
                <a:cs typeface="Calibri"/>
              </a:rPr>
              <a:t> be</a:t>
            </a:r>
            <a:r>
              <a:rPr kumimoji="0" lang="en-US"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5" normalizeH="0" baseline="0" noProof="0" dirty="0">
                <a:ln>
                  <a:noFill/>
                </a:ln>
                <a:solidFill>
                  <a:srgbClr val="404040"/>
                </a:solidFill>
                <a:effectLst/>
                <a:uLnTx/>
                <a:uFillTx/>
                <a:latin typeface="Calibri"/>
                <a:ea typeface="+mn-ea"/>
                <a:cs typeface="Calibri"/>
              </a:rPr>
              <a:t>excluded </a:t>
            </a:r>
            <a:r>
              <a:rPr kumimoji="0" sz="3200" i="0" u="none" strike="noStrike" kern="1200" cap="none" spc="-10" normalizeH="0" baseline="0" noProof="0" dirty="0">
                <a:ln>
                  <a:noFill/>
                </a:ln>
                <a:solidFill>
                  <a:srgbClr val="404040"/>
                </a:solidFill>
                <a:effectLst/>
                <a:uLnTx/>
                <a:uFillTx/>
                <a:latin typeface="Calibri"/>
                <a:ea typeface="+mn-ea"/>
                <a:cs typeface="Calibri"/>
              </a:rPr>
              <a:t>from </a:t>
            </a:r>
            <a:r>
              <a:rPr kumimoji="0" sz="3200" i="0" u="none" strike="noStrike" kern="1200" cap="none" spc="-5" normalizeH="0" baseline="0" noProof="0" dirty="0">
                <a:ln>
                  <a:noFill/>
                </a:ln>
                <a:solidFill>
                  <a:srgbClr val="404040"/>
                </a:solidFill>
                <a:effectLst/>
                <a:uLnTx/>
                <a:uFillTx/>
                <a:latin typeface="Calibri"/>
                <a:ea typeface="+mn-ea"/>
                <a:cs typeface="Calibri"/>
              </a:rPr>
              <a:t>participation in, be </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denied</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the</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10" normalizeH="0" baseline="0" noProof="0" dirty="0">
                <a:ln>
                  <a:noFill/>
                </a:ln>
                <a:solidFill>
                  <a:srgbClr val="404040"/>
                </a:solidFill>
                <a:effectLst/>
                <a:uLnTx/>
                <a:uFillTx/>
                <a:latin typeface="Calibri"/>
                <a:ea typeface="+mn-ea"/>
                <a:cs typeface="Calibri"/>
              </a:rPr>
              <a:t>benefit</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70" normalizeH="0" baseline="0" noProof="0" dirty="0">
                <a:ln>
                  <a:noFill/>
                </a:ln>
                <a:solidFill>
                  <a:srgbClr val="404040"/>
                </a:solidFill>
                <a:effectLst/>
                <a:uLnTx/>
                <a:uFillTx/>
                <a:latin typeface="Calibri"/>
                <a:ea typeface="+mn-ea"/>
                <a:cs typeface="Calibri"/>
              </a:rPr>
              <a:t>of,</a:t>
            </a:r>
            <a:r>
              <a:rPr kumimoji="0" sz="3200" i="0" u="none" strike="noStrike" kern="1200" cap="none" spc="0" normalizeH="0" baseline="0" noProof="0" dirty="0">
                <a:ln>
                  <a:noFill/>
                </a:ln>
                <a:solidFill>
                  <a:srgbClr val="404040"/>
                </a:solidFill>
                <a:effectLst/>
                <a:uLnTx/>
                <a:uFillTx/>
                <a:latin typeface="Calibri"/>
                <a:ea typeface="+mn-ea"/>
                <a:cs typeface="Calibri"/>
              </a:rPr>
              <a:t> or </a:t>
            </a:r>
            <a:r>
              <a:rPr kumimoji="0" sz="3200" i="0" u="none" strike="noStrike" kern="1200" cap="none" spc="-5" normalizeH="0" baseline="0" noProof="0" dirty="0">
                <a:ln>
                  <a:noFill/>
                </a:ln>
                <a:solidFill>
                  <a:srgbClr val="404040"/>
                </a:solidFill>
                <a:effectLst/>
                <a:uLnTx/>
                <a:uFillTx/>
                <a:latin typeface="Calibri"/>
                <a:ea typeface="+mn-ea"/>
                <a:cs typeface="Calibri"/>
              </a:rPr>
              <a:t>be </a:t>
            </a:r>
            <a:r>
              <a:rPr kumimoji="0" sz="3200" i="0" u="none" strike="noStrike" kern="1200" cap="none" spc="-10" normalizeH="0" baseline="0" noProof="0" dirty="0">
                <a:ln>
                  <a:noFill/>
                </a:ln>
                <a:solidFill>
                  <a:srgbClr val="404040"/>
                </a:solidFill>
                <a:effectLst/>
                <a:uLnTx/>
                <a:uFillTx/>
                <a:latin typeface="Calibri"/>
                <a:ea typeface="+mn-ea"/>
                <a:cs typeface="Calibri"/>
              </a:rPr>
              <a:t>subjected</a:t>
            </a:r>
            <a:r>
              <a:rPr kumimoji="0" sz="3200" i="0" u="none" strike="noStrike" kern="1200" cap="none" spc="0" normalizeH="0" baseline="0" noProof="0" dirty="0">
                <a:ln>
                  <a:noFill/>
                </a:ln>
                <a:solidFill>
                  <a:srgbClr val="404040"/>
                </a:solidFill>
                <a:effectLst/>
                <a:uLnTx/>
                <a:uFillTx/>
                <a:latin typeface="Calibri"/>
                <a:ea typeface="+mn-ea"/>
                <a:cs typeface="Calibri"/>
              </a:rPr>
              <a:t> </a:t>
            </a:r>
            <a:r>
              <a:rPr kumimoji="0" sz="3200" i="0" u="none" strike="noStrike" kern="1200" cap="none" spc="-25" normalizeH="0" baseline="0" noProof="0" dirty="0">
                <a:ln>
                  <a:noFill/>
                </a:ln>
                <a:solidFill>
                  <a:srgbClr val="404040"/>
                </a:solidFill>
                <a:effectLst/>
                <a:uLnTx/>
                <a:uFillTx/>
                <a:latin typeface="Calibri"/>
                <a:ea typeface="+mn-ea"/>
                <a:cs typeface="Calibri"/>
              </a:rPr>
              <a:t>to </a:t>
            </a:r>
            <a:r>
              <a:rPr kumimoji="0" sz="3200" i="0" u="none" strike="noStrike" kern="1200" cap="none" spc="-2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discrimination under </a:t>
            </a:r>
            <a:r>
              <a:rPr kumimoji="0" sz="3200" i="0" u="none" strike="noStrike" kern="1200" cap="none" spc="-20" normalizeH="0" baseline="0" noProof="0" dirty="0">
                <a:ln>
                  <a:noFill/>
                </a:ln>
                <a:solidFill>
                  <a:srgbClr val="404040"/>
                </a:solidFill>
                <a:effectLst/>
                <a:uLnTx/>
                <a:uFillTx/>
                <a:latin typeface="Calibri"/>
                <a:ea typeface="+mn-ea"/>
                <a:cs typeface="Calibri"/>
              </a:rPr>
              <a:t>any </a:t>
            </a:r>
            <a:r>
              <a:rPr kumimoji="0" sz="3200" i="0" u="none" strike="noStrike" kern="1200" cap="none" spc="-5" normalizeH="0" baseline="0" noProof="0" dirty="0">
                <a:ln>
                  <a:noFill/>
                </a:ln>
                <a:solidFill>
                  <a:srgbClr val="404040"/>
                </a:solidFill>
                <a:effectLst/>
                <a:uLnTx/>
                <a:uFillTx/>
                <a:latin typeface="Calibri"/>
                <a:ea typeface="+mn-ea"/>
                <a:cs typeface="Calibri"/>
              </a:rPr>
              <a:t>education </a:t>
            </a:r>
            <a:r>
              <a:rPr kumimoji="0" sz="3200" i="0" u="none" strike="noStrike" kern="1200" cap="none" spc="-15" normalizeH="0" baseline="0" noProof="0" dirty="0">
                <a:ln>
                  <a:noFill/>
                </a:ln>
                <a:solidFill>
                  <a:srgbClr val="404040"/>
                </a:solidFill>
                <a:effectLst/>
                <a:uLnTx/>
                <a:uFillTx/>
                <a:latin typeface="Calibri"/>
                <a:ea typeface="+mn-ea"/>
                <a:cs typeface="Calibri"/>
              </a:rPr>
              <a:t>program </a:t>
            </a:r>
            <a:r>
              <a:rPr kumimoji="0" sz="3200" i="0" u="none" strike="noStrike" kern="1200" cap="none" spc="0" normalizeH="0" baseline="0" noProof="0" dirty="0">
                <a:ln>
                  <a:noFill/>
                </a:ln>
                <a:solidFill>
                  <a:srgbClr val="404040"/>
                </a:solidFill>
                <a:effectLst/>
                <a:uLnTx/>
                <a:uFillTx/>
                <a:latin typeface="Calibri"/>
                <a:ea typeface="+mn-ea"/>
                <a:cs typeface="Calibri"/>
              </a:rPr>
              <a:t>or </a:t>
            </a:r>
            <a:r>
              <a:rPr kumimoji="0" sz="3200" i="0" u="none" strike="noStrike" kern="1200" cap="none" spc="5" normalizeH="0" baseline="0" noProof="0" dirty="0">
                <a:ln>
                  <a:noFill/>
                </a:ln>
                <a:solidFill>
                  <a:srgbClr val="404040"/>
                </a:solidFill>
                <a:effectLst/>
                <a:uLnTx/>
                <a:uFillTx/>
                <a:latin typeface="Calibri"/>
                <a:ea typeface="+mn-ea"/>
                <a:cs typeface="Calibri"/>
              </a:rPr>
              <a:t> </a:t>
            </a:r>
            <a:r>
              <a:rPr kumimoji="0" sz="3200" i="0" u="none" strike="noStrike" kern="1200" cap="none" spc="0" normalizeH="0" baseline="0" noProof="0" dirty="0">
                <a:ln>
                  <a:noFill/>
                </a:ln>
                <a:solidFill>
                  <a:srgbClr val="404040"/>
                </a:solidFill>
                <a:effectLst/>
                <a:uLnTx/>
                <a:uFillTx/>
                <a:latin typeface="Calibri"/>
                <a:ea typeface="+mn-ea"/>
                <a:cs typeface="Calibri"/>
              </a:rPr>
              <a:t>activity</a:t>
            </a:r>
            <a:r>
              <a:rPr kumimoji="0" sz="3200" i="0" u="none" strike="noStrike" kern="1200" cap="none" spc="-4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receiving</a:t>
            </a:r>
            <a:r>
              <a:rPr kumimoji="0" sz="3200" i="0" u="none" strike="noStrike" kern="1200" cap="none" spc="-15" normalizeH="0" baseline="0" noProof="0" dirty="0">
                <a:ln>
                  <a:noFill/>
                </a:ln>
                <a:solidFill>
                  <a:srgbClr val="404040"/>
                </a:solidFill>
                <a:effectLst/>
                <a:uLnTx/>
                <a:uFillTx/>
                <a:latin typeface="Calibri"/>
                <a:ea typeface="+mn-ea"/>
                <a:cs typeface="Calibri"/>
              </a:rPr>
              <a:t> </a:t>
            </a:r>
            <a:r>
              <a:rPr kumimoji="0" sz="3200" i="0" u="none" strike="noStrike" kern="1200" cap="none" spc="-20" normalizeH="0" baseline="0" noProof="0" dirty="0">
                <a:ln>
                  <a:noFill/>
                </a:ln>
                <a:solidFill>
                  <a:srgbClr val="404040"/>
                </a:solidFill>
                <a:effectLst/>
                <a:uLnTx/>
                <a:uFillTx/>
                <a:latin typeface="Calibri"/>
                <a:ea typeface="+mn-ea"/>
                <a:cs typeface="Calibri"/>
              </a:rPr>
              <a:t>Federal</a:t>
            </a:r>
            <a:r>
              <a:rPr kumimoji="0" sz="3200" i="0" u="none" strike="noStrike" kern="1200" cap="none" spc="-30" normalizeH="0" baseline="0" noProof="0" dirty="0">
                <a:ln>
                  <a:noFill/>
                </a:ln>
                <a:solidFill>
                  <a:srgbClr val="404040"/>
                </a:solidFill>
                <a:effectLst/>
                <a:uLnTx/>
                <a:uFillTx/>
                <a:latin typeface="Calibri"/>
                <a:ea typeface="+mn-ea"/>
                <a:cs typeface="Calibri"/>
              </a:rPr>
              <a:t> </a:t>
            </a:r>
            <a:r>
              <a:rPr kumimoji="0" sz="3200" i="0" u="none" strike="noStrike" kern="1200" cap="none" spc="-5" normalizeH="0" baseline="0" noProof="0" dirty="0">
                <a:ln>
                  <a:noFill/>
                </a:ln>
                <a:solidFill>
                  <a:srgbClr val="404040"/>
                </a:solidFill>
                <a:effectLst/>
                <a:uLnTx/>
                <a:uFillTx/>
                <a:latin typeface="Calibri"/>
                <a:ea typeface="+mn-ea"/>
                <a:cs typeface="Calibri"/>
              </a:rPr>
              <a:t>financial</a:t>
            </a:r>
            <a:r>
              <a:rPr kumimoji="0" sz="3200" i="0" u="none" strike="noStrike" kern="1200" cap="none" spc="35" normalizeH="0" baseline="0" noProof="0" dirty="0">
                <a:ln>
                  <a:noFill/>
                </a:ln>
                <a:solidFill>
                  <a:srgbClr val="404040"/>
                </a:solidFill>
                <a:effectLst/>
                <a:uLnTx/>
                <a:uFillTx/>
                <a:latin typeface="Calibri"/>
                <a:ea typeface="+mn-ea"/>
                <a:cs typeface="Calibri"/>
              </a:rPr>
              <a:t> </a:t>
            </a:r>
            <a:r>
              <a:rPr kumimoji="0" sz="3200" i="0" u="none" strike="noStrike" kern="1200" cap="none" spc="-10" normalizeH="0" baseline="0" noProof="0" dirty="0">
                <a:ln>
                  <a:noFill/>
                </a:ln>
                <a:solidFill>
                  <a:srgbClr val="404040"/>
                </a:solidFill>
                <a:effectLst/>
                <a:uLnTx/>
                <a:uFillTx/>
                <a:latin typeface="Calibri"/>
                <a:ea typeface="+mn-ea"/>
                <a:cs typeface="Calibri"/>
              </a:rPr>
              <a:t>assistance.</a:t>
            </a:r>
            <a:endParaRPr kumimoji="0" sz="3200" i="0" u="none" strike="noStrike" kern="1200" cap="none" spc="0" normalizeH="0" baseline="0" noProof="0" dirty="0">
              <a:ln>
                <a:noFill/>
              </a:ln>
              <a:solidFill>
                <a:prstClr val="black"/>
              </a:solidFill>
              <a:effectLst/>
              <a:uLnTx/>
              <a:uFillTx/>
              <a:latin typeface="Calibri"/>
              <a:ea typeface="+mn-ea"/>
              <a:cs typeface="Calibri"/>
            </a:endParaRPr>
          </a:p>
          <a:p>
            <a:pPr marL="104775" marR="0" lvl="0" indent="0" algn="l" defTabSz="914400" rtl="0" eaLnBrk="1" fontAlgn="auto" latinLnBrk="0" hangingPunct="1">
              <a:lnSpc>
                <a:spcPct val="100000"/>
              </a:lnSpc>
              <a:spcBef>
                <a:spcPts val="960"/>
              </a:spcBef>
              <a:spcAft>
                <a:spcPts val="0"/>
              </a:spcAft>
              <a:buClrTx/>
              <a:buSzTx/>
              <a:buFontTx/>
              <a:buNone/>
              <a:tabLst/>
              <a:defRPr/>
            </a:pPr>
            <a:r>
              <a:rPr kumimoji="0" sz="3200" b="0" i="0" u="none" strike="noStrike" kern="1200" cap="none" spc="-5" normalizeH="0" baseline="0" noProof="0" dirty="0">
                <a:ln>
                  <a:noFill/>
                </a:ln>
                <a:solidFill>
                  <a:srgbClr val="404040"/>
                </a:solidFill>
                <a:effectLst/>
                <a:uLnTx/>
                <a:uFillTx/>
                <a:latin typeface="Calibri"/>
                <a:ea typeface="+mn-ea"/>
                <a:cs typeface="Calibri"/>
              </a:rPr>
              <a:t>20</a:t>
            </a:r>
            <a:r>
              <a:rPr kumimoji="0" sz="3200" b="0" i="0" u="none" strike="noStrike" kern="1200" cap="none" spc="-10" normalizeH="0" baseline="0" noProof="0" dirty="0">
                <a:ln>
                  <a:noFill/>
                </a:ln>
                <a:solidFill>
                  <a:srgbClr val="404040"/>
                </a:solidFill>
                <a:effectLst/>
                <a:uLnTx/>
                <a:uFillTx/>
                <a:latin typeface="Calibri"/>
                <a:ea typeface="+mn-ea"/>
                <a:cs typeface="Calibri"/>
              </a:rPr>
              <a:t> </a:t>
            </a:r>
            <a:r>
              <a:rPr kumimoji="0" sz="3200" b="0" i="0" u="none" strike="noStrike" kern="1200" cap="none" spc="-25" normalizeH="0" baseline="0" noProof="0" dirty="0">
                <a:ln>
                  <a:noFill/>
                </a:ln>
                <a:solidFill>
                  <a:srgbClr val="404040"/>
                </a:solidFill>
                <a:effectLst/>
                <a:uLnTx/>
                <a:uFillTx/>
                <a:latin typeface="Calibri"/>
                <a:ea typeface="+mn-ea"/>
                <a:cs typeface="Calibri"/>
              </a:rPr>
              <a:t>U.S.C.</a:t>
            </a:r>
            <a:r>
              <a:rPr kumimoji="0" sz="3200" b="0" i="0" u="none" strike="noStrike" kern="1200" cap="none" spc="15" normalizeH="0" baseline="0" noProof="0" dirty="0">
                <a:ln>
                  <a:noFill/>
                </a:ln>
                <a:solidFill>
                  <a:srgbClr val="404040"/>
                </a:solidFill>
                <a:effectLst/>
                <a:uLnTx/>
                <a:uFillTx/>
                <a:latin typeface="Calibri"/>
                <a:ea typeface="+mn-ea"/>
                <a:cs typeface="Calibri"/>
              </a:rPr>
              <a:t> </a:t>
            </a:r>
            <a:r>
              <a:rPr kumimoji="0" sz="3200" b="0" i="0" u="none" strike="noStrike" kern="1200" cap="none" spc="0" normalizeH="0" baseline="0" noProof="0" dirty="0">
                <a:ln>
                  <a:noFill/>
                </a:ln>
                <a:solidFill>
                  <a:srgbClr val="404040"/>
                </a:solidFill>
                <a:effectLst/>
                <a:uLnTx/>
                <a:uFillTx/>
                <a:latin typeface="Calibri"/>
                <a:ea typeface="+mn-ea"/>
                <a:cs typeface="Calibri"/>
              </a:rPr>
              <a:t>§</a:t>
            </a:r>
            <a:r>
              <a:rPr kumimoji="0" sz="3200" b="0" i="0" u="none" strike="noStrike" kern="1200" cap="none" spc="5" normalizeH="0" baseline="0" noProof="0" dirty="0">
                <a:ln>
                  <a:noFill/>
                </a:ln>
                <a:solidFill>
                  <a:srgbClr val="404040"/>
                </a:solidFill>
                <a:effectLst/>
                <a:uLnTx/>
                <a:uFillTx/>
                <a:latin typeface="Calibri"/>
                <a:ea typeface="+mn-ea"/>
                <a:cs typeface="Calibri"/>
              </a:rPr>
              <a:t> </a:t>
            </a:r>
            <a:r>
              <a:rPr kumimoji="0" sz="3200" b="0" i="0" u="none" strike="noStrike" kern="1200" cap="none" spc="-5" normalizeH="0" baseline="0" noProof="0" dirty="0">
                <a:ln>
                  <a:noFill/>
                </a:ln>
                <a:solidFill>
                  <a:srgbClr val="404040"/>
                </a:solidFill>
                <a:effectLst/>
                <a:uLnTx/>
                <a:uFillTx/>
                <a:latin typeface="Calibri"/>
                <a:ea typeface="+mn-ea"/>
                <a:cs typeface="Calibri"/>
              </a:rPr>
              <a:t>1681(a).</a:t>
            </a:r>
            <a:endParaRPr kumimoji="0" sz="3200" b="0" i="0" u="none" strike="noStrike" kern="1200" cap="none" spc="0" normalizeH="0" baseline="0" noProof="0" dirty="0">
              <a:ln>
                <a:noFill/>
              </a:ln>
              <a:solidFill>
                <a:prstClr val="black"/>
              </a:solidFill>
              <a:effectLst/>
              <a:uLnTx/>
              <a:uFillTx/>
              <a:latin typeface="Calibri"/>
              <a:ea typeface="+mn-ea"/>
              <a:cs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96E5-5E6E-9FC0-1930-4678E076A81B}"/>
              </a:ext>
            </a:extLst>
          </p:cNvPr>
          <p:cNvSpPr>
            <a:spLocks noGrp="1"/>
          </p:cNvSpPr>
          <p:nvPr>
            <p:ph type="title"/>
          </p:nvPr>
        </p:nvSpPr>
        <p:spPr/>
        <p:txBody>
          <a:bodyPr>
            <a:normAutofit/>
          </a:bodyPr>
          <a:lstStyle/>
          <a:p>
            <a:pPr algn="ctr"/>
            <a:r>
              <a:rPr lang="en-US" b="1" dirty="0">
                <a:latin typeface="+mn-lt"/>
              </a:rPr>
              <a:t>Title IX Overview - Regulations </a:t>
            </a:r>
          </a:p>
        </p:txBody>
      </p:sp>
      <p:sp>
        <p:nvSpPr>
          <p:cNvPr id="3" name="Content Placeholder 2">
            <a:extLst>
              <a:ext uri="{FF2B5EF4-FFF2-40B4-BE49-F238E27FC236}">
                <a16:creationId xmlns:a16="http://schemas.microsoft.com/office/drawing/2014/main" id="{4573C890-19DC-87F2-7976-0980B8B41894}"/>
              </a:ext>
            </a:extLst>
          </p:cNvPr>
          <p:cNvSpPr>
            <a:spLocks noGrp="1"/>
          </p:cNvSpPr>
          <p:nvPr>
            <p:ph idx="1"/>
          </p:nvPr>
        </p:nvSpPr>
        <p:spPr/>
        <p:txBody>
          <a:bodyPr>
            <a:normAutofit fontScale="85000" lnSpcReduction="20000"/>
          </a:bodyPr>
          <a:lstStyle/>
          <a:p>
            <a:pPr marL="401320" indent="-342900">
              <a:lnSpc>
                <a:spcPct val="100000"/>
              </a:lnSpc>
              <a:spcBef>
                <a:spcPts val="95"/>
              </a:spcBef>
              <a:buClr>
                <a:srgbClr val="1CADE4"/>
              </a:buClr>
              <a:buFont typeface="Wingdings" panose="05000000000000000000" pitchFamily="2" charset="2"/>
              <a:buChar char="§"/>
              <a:defRPr/>
            </a:pP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Title IX Regulations,</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Published</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May</a:t>
            </a:r>
            <a:r>
              <a:rPr kumimoji="0" lang="en-US" sz="30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19,</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2020</a:t>
            </a:r>
            <a:r>
              <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8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a:t>
            </a:r>
            <a:r>
              <a:rPr lang="en-US" sz="2800" b="0" i="0" u="none" strike="noStrike" baseline="0" dirty="0">
                <a:solidFill>
                  <a:srgbClr val="000000"/>
                </a:solidFill>
              </a:rPr>
              <a:t>34 C.F.R. part 106)</a:t>
            </a:r>
            <a:endParaRPr kumimoji="0" lang="en-US" sz="3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149860" marR="0" lvl="0" indent="-91440" algn="l" defTabSz="914400" rtl="0" eaLnBrk="1" fontAlgn="auto" latinLnBrk="0" hangingPunct="1">
              <a:lnSpc>
                <a:spcPct val="100000"/>
              </a:lnSpc>
              <a:spcBef>
                <a:spcPts val="95"/>
              </a:spcBef>
              <a:spcAft>
                <a:spcPts val="200"/>
              </a:spcAft>
              <a:buClr>
                <a:srgbClr val="1CADE4"/>
              </a:buClr>
              <a:buSzPct val="100000"/>
              <a:buFont typeface="Calibri" panose="020F0502020204030204" pitchFamily="34" charset="0"/>
              <a:buChar char=" "/>
              <a:tabLst/>
              <a:defRPr/>
            </a:pPr>
            <a:endParaRPr lang="en-US" sz="2200" dirty="0">
              <a:solidFill>
                <a:prstClr val="black">
                  <a:lumMod val="75000"/>
                  <a:lumOff val="25000"/>
                </a:prstClr>
              </a:solidFill>
              <a:latin typeface="Calibri" panose="020F0502020204030204"/>
            </a:endParaRPr>
          </a:p>
          <a:p>
            <a:pPr marL="465138" lvl="1" indent="0">
              <a:lnSpc>
                <a:spcPct val="100000"/>
              </a:lnSpc>
              <a:spcBef>
                <a:spcPts val="95"/>
              </a:spcBef>
              <a:spcAft>
                <a:spcPts val="200"/>
              </a:spcAft>
              <a:buClr>
                <a:srgbClr val="1CADE4"/>
              </a:buClr>
              <a:buSzPct val="100000"/>
              <a:buNone/>
              <a:defRPr/>
            </a:pP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“These</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regulations</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are</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intended</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to</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effectuate</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Title</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IX’s</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prohibition</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against</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sex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discrimination</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by</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requiring recipients</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to</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address</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 sexual</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harassment</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as a </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form</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of </a:t>
            </a:r>
            <a:r>
              <a:rPr kumimoji="0" lang="en-US" sz="2600" b="0" i="0" u="none" strike="noStrike" kern="1200" cap="none" spc="-48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sex</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discrimination</a:t>
            </a:r>
            <a:r>
              <a:rPr kumimoji="0" lang="en-US" sz="2600" b="0" i="0" u="none" strike="noStrike" kern="1200" cap="none" spc="-2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in</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 education</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15" normalizeH="0" baseline="0" noProof="0" dirty="0">
                <a:ln>
                  <a:noFill/>
                </a:ln>
                <a:solidFill>
                  <a:prstClr val="black">
                    <a:lumMod val="75000"/>
                    <a:lumOff val="25000"/>
                  </a:prstClr>
                </a:solidFill>
                <a:effectLst/>
                <a:uLnTx/>
                <a:uFillTx/>
                <a:latin typeface="Calibri" panose="020F0502020204030204"/>
                <a:ea typeface="+mn-ea"/>
                <a:cs typeface="+mn-cs"/>
              </a:rPr>
              <a:t>programs</a:t>
            </a:r>
            <a:r>
              <a:rPr kumimoji="0" lang="en-US" sz="26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 </a:t>
            </a:r>
            <a:r>
              <a:rPr kumimoji="0" lang="en-US" sz="26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or</a:t>
            </a:r>
            <a:r>
              <a:rPr kumimoji="0" lang="en-US" sz="2600" b="0" i="0" u="none" strike="noStrike" kern="1200" cap="none" spc="-5" normalizeH="0" baseline="0" noProof="0" dirty="0">
                <a:ln>
                  <a:noFill/>
                </a:ln>
                <a:solidFill>
                  <a:prstClr val="black">
                    <a:lumMod val="75000"/>
                    <a:lumOff val="25000"/>
                  </a:prstClr>
                </a:solidFill>
                <a:effectLst/>
                <a:uLnTx/>
                <a:uFillTx/>
                <a:latin typeface="Calibri" panose="020F0502020204030204"/>
                <a:ea typeface="+mn-ea"/>
                <a:cs typeface="+mn-cs"/>
              </a:rPr>
              <a:t> activities.”</a:t>
            </a:r>
          </a:p>
          <a:p>
            <a:pPr marL="401320" marR="78105" indent="-342900">
              <a:lnSpc>
                <a:spcPts val="2380"/>
              </a:lnSpc>
              <a:spcBef>
                <a:spcPts val="1390"/>
              </a:spcBef>
              <a:buClr>
                <a:srgbClr val="1CADE4"/>
              </a:buClr>
              <a:buFont typeface="Wingdings" panose="05000000000000000000" pitchFamily="2" charset="2"/>
              <a:buChar char="§"/>
              <a:defRPr/>
            </a:pPr>
            <a:r>
              <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rPr>
              <a:t>Title IX Regulations, Published April 19, 2024 (</a:t>
            </a:r>
            <a:r>
              <a:rPr lang="en-US" sz="3200" b="0" i="0" u="none" strike="noStrike" baseline="0" dirty="0">
                <a:solidFill>
                  <a:srgbClr val="000000"/>
                </a:solidFill>
              </a:rPr>
              <a:t>34 C.F.R. part 106)</a:t>
            </a:r>
            <a:endParaRPr kumimoji="0" lang="en-US" sz="3000" b="0" i="0" u="none" strike="noStrike" kern="1200" cap="none" spc="-10" normalizeH="0" baseline="0" noProof="0" dirty="0">
              <a:ln>
                <a:noFill/>
              </a:ln>
              <a:solidFill>
                <a:prstClr val="black">
                  <a:lumMod val="75000"/>
                  <a:lumOff val="25000"/>
                </a:prstClr>
              </a:solidFill>
              <a:effectLst/>
              <a:uLnTx/>
              <a:uFillTx/>
              <a:latin typeface="Calibri" panose="020F0502020204030204"/>
              <a:ea typeface="+mn-ea"/>
              <a:cs typeface="+mn-cs"/>
            </a:endParaRPr>
          </a:p>
          <a:p>
            <a:pPr algn="l"/>
            <a:r>
              <a:rPr lang="en-US" sz="2600" spc="-10" dirty="0">
                <a:solidFill>
                  <a:prstClr val="black">
                    <a:lumMod val="75000"/>
                    <a:lumOff val="25000"/>
                  </a:prstClr>
                </a:solidFill>
                <a:latin typeface="Calibri" panose="020F0502020204030204"/>
              </a:rPr>
              <a:t>“The purpose of these amendments is to better align the Title IX regulatory requirements with Title IX’s nondiscrimination mandate.  These amendments clarify the scope and application of Title IX and the obligations … to provide an educational environment free from discrimination on the basis of sex, including through responding to incidents of sex discrimination.”  </a:t>
            </a:r>
            <a:endParaRPr lang="en-US" sz="1800" b="0" i="0" u="none" strike="noStrike" baseline="0" dirty="0">
              <a:solidFill>
                <a:srgbClr val="000000"/>
              </a:solidFill>
              <a:latin typeface="Times New Roman" panose="02020603050405020304" pitchFamily="18" charset="0"/>
            </a:endParaRPr>
          </a:p>
          <a:p>
            <a:pPr marL="0" indent="0">
              <a:buNone/>
            </a:pPr>
            <a:r>
              <a:rPr lang="en-US" sz="2600" b="0" i="0" u="none" strike="noStrike" baseline="0" dirty="0">
                <a:solidFill>
                  <a:srgbClr val="000000"/>
                </a:solidFill>
              </a:rPr>
              <a:t> </a:t>
            </a:r>
            <a:endParaRPr lang="en-US" sz="1200" dirty="0"/>
          </a:p>
        </p:txBody>
      </p:sp>
    </p:spTree>
    <p:extLst>
      <p:ext uri="{BB962C8B-B14F-4D97-AF65-F5344CB8AC3E}">
        <p14:creationId xmlns:p14="http://schemas.microsoft.com/office/powerpoint/2010/main" val="3997214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496E5-5E6E-9FC0-1930-4678E076A81B}"/>
              </a:ext>
            </a:extLst>
          </p:cNvPr>
          <p:cNvSpPr>
            <a:spLocks noGrp="1"/>
          </p:cNvSpPr>
          <p:nvPr>
            <p:ph type="title"/>
          </p:nvPr>
        </p:nvSpPr>
        <p:spPr/>
        <p:txBody>
          <a:bodyPr>
            <a:normAutofit/>
          </a:bodyPr>
          <a:lstStyle/>
          <a:p>
            <a:pPr algn="ctr"/>
            <a:r>
              <a:rPr lang="en-US" b="1" dirty="0">
                <a:latin typeface="+mn-lt"/>
              </a:rPr>
              <a:t>2024 Title IX Regulations</a:t>
            </a:r>
            <a:br>
              <a:rPr lang="en-US" b="1" dirty="0">
                <a:latin typeface="+mn-lt"/>
              </a:rPr>
            </a:br>
            <a:r>
              <a:rPr lang="en-US" b="1" dirty="0">
                <a:latin typeface="+mn-lt"/>
              </a:rPr>
              <a:t>Categories of Major Changes</a:t>
            </a:r>
          </a:p>
        </p:txBody>
      </p:sp>
      <p:sp>
        <p:nvSpPr>
          <p:cNvPr id="3" name="Content Placeholder 2">
            <a:extLst>
              <a:ext uri="{FF2B5EF4-FFF2-40B4-BE49-F238E27FC236}">
                <a16:creationId xmlns:a16="http://schemas.microsoft.com/office/drawing/2014/main" id="{4573C890-19DC-87F2-7976-0980B8B41894}"/>
              </a:ext>
            </a:extLst>
          </p:cNvPr>
          <p:cNvSpPr>
            <a:spLocks noGrp="1"/>
          </p:cNvSpPr>
          <p:nvPr>
            <p:ph idx="1"/>
          </p:nvPr>
        </p:nvSpPr>
        <p:spPr/>
        <p:txBody>
          <a:bodyPr>
            <a:normAutofit fontScale="92500" lnSpcReduction="10000"/>
          </a:bodyPr>
          <a:lstStyle/>
          <a:p>
            <a:pPr marL="401320" marR="0" lvl="0" indent="-342900" algn="l" defTabSz="914400" rtl="0" eaLnBrk="1" fontAlgn="auto" latinLnBrk="0" hangingPunct="1">
              <a:lnSpc>
                <a:spcPct val="100000"/>
              </a:lnSpc>
              <a:spcBef>
                <a:spcPts val="95"/>
              </a:spcBef>
              <a:spcAft>
                <a:spcPts val="200"/>
              </a:spcAft>
              <a:buClr>
                <a:srgbClr val="1CADE4"/>
              </a:buClr>
              <a:buSzPct val="100000"/>
              <a:buFont typeface="Wingdings" panose="05000000000000000000" pitchFamily="2" charset="2"/>
              <a:buChar char="§"/>
              <a:tabLst/>
              <a:defRPr/>
            </a:pPr>
            <a:r>
              <a:rPr lang="en-US" sz="3000" spc="-10" dirty="0">
                <a:solidFill>
                  <a:prstClr val="black">
                    <a:lumMod val="75000"/>
                    <a:lumOff val="25000"/>
                  </a:prstClr>
                </a:solidFill>
                <a:latin typeface="Calibri" panose="020F0502020204030204"/>
              </a:rPr>
              <a:t>Expanded Definitions of Sex Discrimination and Sex-Based Harassment;</a:t>
            </a:r>
          </a:p>
          <a:p>
            <a:pPr marL="401320" marR="0" lvl="0" indent="-342900" algn="l" defTabSz="914400" rtl="0" eaLnBrk="1" fontAlgn="auto" latinLnBrk="0" hangingPunct="1">
              <a:lnSpc>
                <a:spcPct val="100000"/>
              </a:lnSpc>
              <a:spcBef>
                <a:spcPts val="95"/>
              </a:spcBef>
              <a:spcAft>
                <a:spcPts val="200"/>
              </a:spcAft>
              <a:buClr>
                <a:srgbClr val="1CADE4"/>
              </a:buClr>
              <a:buSzPct val="100000"/>
              <a:buFont typeface="Wingdings" panose="05000000000000000000" pitchFamily="2" charset="2"/>
              <a:buChar char="§"/>
              <a:tabLst/>
              <a:defRPr/>
            </a:pPr>
            <a:r>
              <a:rPr lang="en-US" sz="3000" spc="-10" dirty="0">
                <a:solidFill>
                  <a:prstClr val="black">
                    <a:lumMod val="75000"/>
                    <a:lumOff val="25000"/>
                  </a:prstClr>
                </a:solidFill>
                <a:latin typeface="Calibri" panose="020F0502020204030204"/>
              </a:rPr>
              <a:t>Enlarged Scope of Covered Activities and Complainants;</a:t>
            </a:r>
          </a:p>
          <a:p>
            <a:pPr marL="401320" marR="0" lvl="0" indent="-342900" algn="l" defTabSz="914400" rtl="0" eaLnBrk="1" fontAlgn="auto" latinLnBrk="0" hangingPunct="1">
              <a:lnSpc>
                <a:spcPct val="100000"/>
              </a:lnSpc>
              <a:spcBef>
                <a:spcPts val="95"/>
              </a:spcBef>
              <a:spcAft>
                <a:spcPts val="200"/>
              </a:spcAft>
              <a:buClr>
                <a:srgbClr val="1CADE4"/>
              </a:buClr>
              <a:buSzPct val="100000"/>
              <a:buFont typeface="Wingdings" panose="05000000000000000000" pitchFamily="2" charset="2"/>
              <a:buChar char="§"/>
              <a:tabLst/>
              <a:defRPr/>
            </a:pPr>
            <a:r>
              <a:rPr lang="en-US" sz="3000" spc="-10" dirty="0">
                <a:solidFill>
                  <a:prstClr val="black">
                    <a:lumMod val="75000"/>
                    <a:lumOff val="25000"/>
                  </a:prstClr>
                </a:solidFill>
                <a:latin typeface="Calibri" panose="020F0502020204030204"/>
              </a:rPr>
              <a:t>Added Pregnancy and Pregnancy Related Conditions; </a:t>
            </a:r>
          </a:p>
          <a:p>
            <a:pPr marL="401320" marR="0" lvl="0" indent="-342900" algn="l" defTabSz="914400" rtl="0" eaLnBrk="1" fontAlgn="auto" latinLnBrk="0" hangingPunct="1">
              <a:lnSpc>
                <a:spcPct val="100000"/>
              </a:lnSpc>
              <a:spcBef>
                <a:spcPts val="95"/>
              </a:spcBef>
              <a:spcAft>
                <a:spcPts val="200"/>
              </a:spcAft>
              <a:buClr>
                <a:srgbClr val="1CADE4"/>
              </a:buClr>
              <a:buSzPct val="100000"/>
              <a:buFont typeface="Wingdings" panose="05000000000000000000" pitchFamily="2" charset="2"/>
              <a:buChar char="§"/>
              <a:tabLst/>
              <a:defRPr/>
            </a:pPr>
            <a:r>
              <a:rPr lang="en-US" sz="3000" spc="-10" dirty="0">
                <a:solidFill>
                  <a:prstClr val="black">
                    <a:lumMod val="75000"/>
                    <a:lumOff val="25000"/>
                  </a:prstClr>
                </a:solidFill>
                <a:latin typeface="Calibri" panose="020F0502020204030204"/>
              </a:rPr>
              <a:t>Increased Title IX Coordinator Responsibilities;</a:t>
            </a:r>
          </a:p>
          <a:p>
            <a:pPr marL="401320" marR="0" lvl="0" indent="-342900" algn="l" defTabSz="914400" rtl="0" eaLnBrk="1" fontAlgn="auto" latinLnBrk="0" hangingPunct="1">
              <a:lnSpc>
                <a:spcPct val="100000"/>
              </a:lnSpc>
              <a:spcBef>
                <a:spcPts val="95"/>
              </a:spcBef>
              <a:spcAft>
                <a:spcPts val="200"/>
              </a:spcAft>
              <a:buClr>
                <a:srgbClr val="1CADE4"/>
              </a:buClr>
              <a:buSzPct val="100000"/>
              <a:buFont typeface="Wingdings" panose="05000000000000000000" pitchFamily="2" charset="2"/>
              <a:buChar char="§"/>
              <a:tabLst/>
              <a:defRPr/>
            </a:pPr>
            <a:r>
              <a:rPr lang="en-US" sz="3000" spc="-10" dirty="0">
                <a:solidFill>
                  <a:prstClr val="black">
                    <a:lumMod val="75000"/>
                    <a:lumOff val="25000"/>
                  </a:prstClr>
                </a:solidFill>
                <a:latin typeface="Calibri" panose="020F0502020204030204"/>
              </a:rPr>
              <a:t>Revised Title IX Grievance Procedure Requirements;</a:t>
            </a:r>
          </a:p>
          <a:p>
            <a:pPr marL="401320" indent="-342900">
              <a:lnSpc>
                <a:spcPct val="100000"/>
              </a:lnSpc>
              <a:spcBef>
                <a:spcPts val="95"/>
              </a:spcBef>
              <a:buClr>
                <a:srgbClr val="1CADE4"/>
              </a:buClr>
              <a:buFont typeface="Wingdings" panose="05000000000000000000" pitchFamily="2" charset="2"/>
              <a:buChar char="§"/>
              <a:defRPr/>
            </a:pPr>
            <a:r>
              <a:rPr lang="en-US" sz="3000" spc="-10" dirty="0">
                <a:solidFill>
                  <a:prstClr val="black">
                    <a:lumMod val="75000"/>
                    <a:lumOff val="25000"/>
                  </a:prstClr>
                </a:solidFill>
                <a:latin typeface="Calibri" panose="020F0502020204030204"/>
              </a:rPr>
              <a:t>Considerations for Students with Disabilities;</a:t>
            </a:r>
          </a:p>
          <a:p>
            <a:pPr marL="401320" indent="-342900">
              <a:lnSpc>
                <a:spcPct val="100000"/>
              </a:lnSpc>
              <a:spcBef>
                <a:spcPts val="95"/>
              </a:spcBef>
              <a:buClr>
                <a:srgbClr val="1CADE4"/>
              </a:buClr>
              <a:buFont typeface="Wingdings" panose="05000000000000000000" pitchFamily="2" charset="2"/>
              <a:buChar char="§"/>
              <a:defRPr/>
            </a:pPr>
            <a:r>
              <a:rPr lang="en-US" sz="3000" spc="-10" dirty="0">
                <a:solidFill>
                  <a:prstClr val="black">
                    <a:lumMod val="75000"/>
                    <a:lumOff val="25000"/>
                  </a:prstClr>
                </a:solidFill>
              </a:rPr>
              <a:t>Enhanced Recordkeeping Requirements; and </a:t>
            </a:r>
          </a:p>
          <a:p>
            <a:pPr marL="401320" marR="0" lvl="0" indent="-342900" algn="l" defTabSz="914400" rtl="0" eaLnBrk="1" fontAlgn="auto" latinLnBrk="0" hangingPunct="1">
              <a:lnSpc>
                <a:spcPct val="100000"/>
              </a:lnSpc>
              <a:spcBef>
                <a:spcPts val="95"/>
              </a:spcBef>
              <a:spcAft>
                <a:spcPts val="200"/>
              </a:spcAft>
              <a:buClr>
                <a:srgbClr val="1CADE4"/>
              </a:buClr>
              <a:buSzPct val="100000"/>
              <a:buFont typeface="Wingdings" panose="05000000000000000000" pitchFamily="2" charset="2"/>
              <a:buChar char="§"/>
              <a:tabLst/>
              <a:defRPr/>
            </a:pPr>
            <a:r>
              <a:rPr lang="en-US" sz="3000" spc="-10" dirty="0">
                <a:solidFill>
                  <a:prstClr val="black">
                    <a:lumMod val="75000"/>
                    <a:lumOff val="25000"/>
                  </a:prstClr>
                </a:solidFill>
                <a:latin typeface="Calibri" panose="020F0502020204030204"/>
              </a:rPr>
              <a:t>Increased Training Requirements.</a:t>
            </a:r>
          </a:p>
        </p:txBody>
      </p:sp>
    </p:spTree>
    <p:extLst>
      <p:ext uri="{BB962C8B-B14F-4D97-AF65-F5344CB8AC3E}">
        <p14:creationId xmlns:p14="http://schemas.microsoft.com/office/powerpoint/2010/main" val="3205278417"/>
      </p:ext>
    </p:extLst>
  </p:cSld>
  <p:clrMapOvr>
    <a:masterClrMapping/>
  </p:clrMapOvr>
</p:sld>
</file>

<file path=ppt/theme/theme1.xml><?xml version="1.0" encoding="utf-8"?>
<a:theme xmlns:a="http://schemas.openxmlformats.org/drawingml/2006/main" name="1_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562</TotalTime>
  <Words>2989</Words>
  <Application>Microsoft Office PowerPoint</Application>
  <PresentationFormat>Widescreen</PresentationFormat>
  <Paragraphs>224</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Aptos</vt:lpstr>
      <vt:lpstr>Arial</vt:lpstr>
      <vt:lpstr>Calibri</vt:lpstr>
      <vt:lpstr>Calibri Light</vt:lpstr>
      <vt:lpstr>Times New Roman</vt:lpstr>
      <vt:lpstr>Wingdings</vt:lpstr>
      <vt:lpstr>1_Retrospect</vt:lpstr>
      <vt:lpstr>   Title IX Training  Overview and Legal Update  June 27, 2024 </vt:lpstr>
      <vt:lpstr>2024 Title IX Regulations</vt:lpstr>
      <vt:lpstr>2024 Title IX Legal Challenges</vt:lpstr>
      <vt:lpstr>2024 Title IX Legal Challenges</vt:lpstr>
      <vt:lpstr>Title IX Implementation  Proposed Timeline</vt:lpstr>
      <vt:lpstr>2024 Title IX Regulations Upcoming Trainings</vt:lpstr>
      <vt:lpstr>Title IX Overview - Statutory Authority</vt:lpstr>
      <vt:lpstr>Title IX Overview - Regulations </vt:lpstr>
      <vt:lpstr>2024 Title IX Regulations Categories of Major Changes</vt:lpstr>
      <vt:lpstr>2024 Title IX Regulations Sex Discrimination</vt:lpstr>
      <vt:lpstr>2024 Title IX Regulations – Sex Discrimination</vt:lpstr>
      <vt:lpstr> 2024 Title IX Regulations  Sex-Based Harassment</vt:lpstr>
      <vt:lpstr>2024 Title IX Regulations Scope of Conduct/Complainants</vt:lpstr>
      <vt:lpstr>2024 Title IX Regulations Pregnancy Discrimination</vt:lpstr>
      <vt:lpstr>2024 Title IX Regulations Pregnancy Discrimination</vt:lpstr>
      <vt:lpstr>2024 Title IX Regulations Pregnancy Discrimination</vt:lpstr>
      <vt:lpstr>2024 Title IX Regulations  Title IX Coordinator Duties</vt:lpstr>
      <vt:lpstr>2024 Title IX Regulations  Duty to Report</vt:lpstr>
      <vt:lpstr>2024 Title IX Regulations Grievance Procedures</vt:lpstr>
      <vt:lpstr> 2024 Title IX Regulations Grievance Procedures</vt:lpstr>
      <vt:lpstr>2024 Title IX Regulations Grievance Procedures</vt:lpstr>
      <vt:lpstr>2024 Title IX Regulations Grievance Procedures</vt:lpstr>
      <vt:lpstr>2024 Title IX Regulations  Students with Disabilities</vt:lpstr>
      <vt:lpstr>2024 Title IX Regulations Record Keeping</vt:lpstr>
      <vt:lpstr> 2024 Title IX Regulations Training Requirements</vt:lpstr>
      <vt:lpstr>2024 Title IX Regulations Training Requirements</vt:lpstr>
      <vt:lpstr>2024 Title IX Regulations NEOLA Policy Update </vt:lpstr>
      <vt:lpstr>2024 Title IX Regulations NEOLA Policy Considerations </vt:lpstr>
      <vt:lpstr>Title IX Resources Sample Notice of Nondiscrimination</vt:lpstr>
      <vt:lpstr>Title IX Resources U.S. Department of Education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RLL Attorney</dc:creator>
  <cp:lastModifiedBy>Tess O'Brien-Heinzen</cp:lastModifiedBy>
  <cp:revision>9</cp:revision>
  <cp:lastPrinted>2024-06-25T21:09:21Z</cp:lastPrinted>
  <dcterms:created xsi:type="dcterms:W3CDTF">2024-06-25T16:33:33Z</dcterms:created>
  <dcterms:modified xsi:type="dcterms:W3CDTF">2024-06-26T16:30:18Z</dcterms:modified>
</cp:coreProperties>
</file>